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0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94660"/>
  </p:normalViewPr>
  <p:slideViewPr>
    <p:cSldViewPr snapToGrid="0">
      <p:cViewPr>
        <p:scale>
          <a:sx n="100" d="100"/>
          <a:sy n="100" d="100"/>
        </p:scale>
        <p:origin x="135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4670E-6C66-4962-BDAD-B95B5D3078A3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74206-252B-4929-8EB1-0D3917CD3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697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Attached to this lecture is the template so maybe take a few minutes out to do it. </a:t>
            </a:r>
          </a:p>
          <a:p>
            <a:r>
              <a:rPr lang="en-GB" dirty="0"/>
              <a:t>Max score is 45 (you’ve made it) lowest score is 15. Anything below 30 indicates immediate action required, anything between 31 – 40 indicates optimization needed.</a:t>
            </a:r>
          </a:p>
          <a:p>
            <a:r>
              <a:rPr lang="en-GB" dirty="0"/>
              <a:t>We got 18 frequently, 10 for sometimes, 4 for not using.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F48728-3319-456A-961F-138F9556F63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832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67663" y="1674367"/>
            <a:ext cx="9456673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26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12192000" y="0"/>
                </a:moveTo>
                <a:lnTo>
                  <a:pt x="0" y="0"/>
                </a:lnTo>
                <a:lnTo>
                  <a:pt x="0" y="1143000"/>
                </a:lnTo>
                <a:lnTo>
                  <a:pt x="12192000" y="1143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0" y="1143000"/>
                </a:moveTo>
                <a:lnTo>
                  <a:pt x="12192000" y="11430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1295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761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638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623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898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731" y="1575816"/>
            <a:ext cx="10638536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5428" y="1850897"/>
            <a:ext cx="10661142" cy="468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885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-6095" y="0"/>
            <a:ext cx="12205335" cy="891397"/>
            <a:chOff x="-6095" y="0"/>
            <a:chExt cx="12205335" cy="1156335"/>
          </a:xfrm>
        </p:grpSpPr>
        <p:sp>
          <p:nvSpPr>
            <p:cNvPr id="5" name="object 5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121920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12192000" y="11430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0" y="1143000"/>
                  </a:moveTo>
                  <a:lnTo>
                    <a:pt x="12192000" y="114300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1295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9D3432-044B-8B68-AE6E-4FDEB8EC1E87}"/>
              </a:ext>
            </a:extLst>
          </p:cNvPr>
          <p:cNvSpPr txBox="1">
            <a:spLocks/>
          </p:cNvSpPr>
          <p:nvPr/>
        </p:nvSpPr>
        <p:spPr>
          <a:xfrm>
            <a:off x="198168" y="78149"/>
            <a:ext cx="8363478" cy="752773"/>
          </a:xfrm>
          <a:prstGeom prst="rect">
            <a:avLst/>
          </a:prstGeom>
        </p:spPr>
        <p:txBody>
          <a:bodyPr vert="horz" lIns="72726" tIns="36363" rIns="72726" bIns="3636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Rate your current status</a:t>
            </a:r>
          </a:p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Fundamentals of BPM</a:t>
            </a:r>
            <a:endParaRPr kumimoji="0" lang="en-GB" sz="795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A303D05-019A-2BD1-4FCC-A917822FCDDD}"/>
              </a:ext>
            </a:extLst>
          </p:cNvPr>
          <p:cNvGraphicFramePr>
            <a:graphicFrameLocks noGrp="1"/>
          </p:cNvGraphicFramePr>
          <p:nvPr/>
        </p:nvGraphicFramePr>
        <p:xfrm>
          <a:off x="208801" y="1020760"/>
          <a:ext cx="11626409" cy="5614866"/>
        </p:xfrm>
        <a:graphic>
          <a:graphicData uri="http://schemas.openxmlformats.org/drawingml/2006/table">
            <a:tbl>
              <a:tblPr firstRow="1" firstCol="1" bandRow="1"/>
              <a:tblGrid>
                <a:gridCol w="5881877">
                  <a:extLst>
                    <a:ext uri="{9D8B030D-6E8A-4147-A177-3AD203B41FA5}">
                      <a16:colId xmlns:a16="http://schemas.microsoft.com/office/drawing/2014/main" val="4218438769"/>
                    </a:ext>
                  </a:extLst>
                </a:gridCol>
                <a:gridCol w="1924427">
                  <a:extLst>
                    <a:ext uri="{9D8B030D-6E8A-4147-A177-3AD203B41FA5}">
                      <a16:colId xmlns:a16="http://schemas.microsoft.com/office/drawing/2014/main" val="3755437225"/>
                    </a:ext>
                  </a:extLst>
                </a:gridCol>
                <a:gridCol w="2037815">
                  <a:extLst>
                    <a:ext uri="{9D8B030D-6E8A-4147-A177-3AD203B41FA5}">
                      <a16:colId xmlns:a16="http://schemas.microsoft.com/office/drawing/2014/main" val="3069437318"/>
                    </a:ext>
                  </a:extLst>
                </a:gridCol>
                <a:gridCol w="1782290">
                  <a:extLst>
                    <a:ext uri="{9D8B030D-6E8A-4147-A177-3AD203B41FA5}">
                      <a16:colId xmlns:a16="http://schemas.microsoft.com/office/drawing/2014/main" val="3639576656"/>
                    </a:ext>
                  </a:extLst>
                </a:gridCol>
              </a:tblGrid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Best practice </a:t>
                      </a:r>
                      <a:endParaRPr lang="en-GB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SOMETIMES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58900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Focus is on business projects, not simply technology projects.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40151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Management Team of processes in question (dept.) is diverse (skillset, experience, levels of seniority, depts etc.)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009558"/>
                  </a:ext>
                </a:extLst>
              </a:tr>
              <a:tr h="329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 have a BPM Centre of Excellence (COE).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02051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Can control management expectations.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296879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Roles &amp; responsibilities in processes are clearly defined and adhered to.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57049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formal BPM methodology is being / has been used to aid delivery.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166228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Approach also ensures the quality of primary and supporting information in the processes.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196335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Have a suite of current state process maps, documented.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284141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Process maps (models) are standardized across all departments – there is a best practice in approach, symbols, icons that are adhered to.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426792"/>
                  </a:ext>
                </a:extLst>
              </a:tr>
              <a:tr h="329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Identifying, capturing and defining all business capabilities and rules.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322582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Adding performance measurements with clearly defined KPIs into the workflow models.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50030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Providing consistent training to team members (including standardized SOPs).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033944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Gathering the voice of the customer when required, building out from that.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278707"/>
                  </a:ext>
                </a:extLst>
              </a:tr>
              <a:tr h="34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 key processes have owners.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787065"/>
                  </a:ext>
                </a:extLst>
              </a:tr>
              <a:tr h="355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Keeping business models and supporting information up to date post completion of any BPM work. 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871" marR="58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215950"/>
                  </a:ext>
                </a:extLst>
              </a:tr>
            </a:tbl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26FD3A8E-A991-61F3-6630-800AADA55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4323" y="1073219"/>
            <a:ext cx="255181" cy="26491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9E3B6EF-B910-2424-19EF-56D5F8B7A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0675" y="1044074"/>
            <a:ext cx="303983" cy="29405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25A09F4-F74C-BF25-2057-CB113A5E7A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43624" y="1044074"/>
            <a:ext cx="303983" cy="30016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1733EE4-E234-802C-6A34-09B71BC2D0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58589" y="6716516"/>
            <a:ext cx="382209" cy="26823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21CCE8DF-6209-6B32-775C-66809EDC5D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53001" y="6716810"/>
            <a:ext cx="382209" cy="26823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055CB79F-1E0D-500E-6880-AC46F67FEB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64177" y="6716810"/>
            <a:ext cx="382209" cy="2682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1072A0-CD00-7735-738D-C2D711303D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2314" y="6748430"/>
            <a:ext cx="382209" cy="2682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C61308-B90C-724F-40EE-B2D4D9EFB0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76726" y="6748724"/>
            <a:ext cx="382209" cy="2682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ACD789-9276-82F6-042F-25B7CD1034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87902" y="6748724"/>
            <a:ext cx="382209" cy="2682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1C97EC-51F7-E8BD-EAB8-78AB494CF2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98850" y="6743617"/>
            <a:ext cx="382209" cy="2682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3EA7638-449D-BFA9-7AC9-7D5445107E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3262" y="6743911"/>
            <a:ext cx="382209" cy="2682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E25F41-11F7-FDC5-2418-4C777520CD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4438" y="6743911"/>
            <a:ext cx="382209" cy="2682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B71435-B68E-0506-C4D9-83EAA7CE88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22575" y="6775531"/>
            <a:ext cx="382209" cy="2682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B52550C-FAE2-1DF1-6244-3A34F0D056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6987" y="6775825"/>
            <a:ext cx="382209" cy="2682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277FF95-4CF7-0797-4454-E77AD32B3D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8163" y="6775825"/>
            <a:ext cx="382209" cy="2682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B76D59B-7B73-7B07-C016-8138E5E2B7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4222" y="6775237"/>
            <a:ext cx="382209" cy="2682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1B3B097-DF7C-8E4D-45D9-ED91425B12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8634" y="6775531"/>
            <a:ext cx="382209" cy="26823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D7C2210-B49F-B404-EAED-1E5AE3C220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9810" y="6775531"/>
            <a:ext cx="382209" cy="26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3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Widescreen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1</cp:revision>
  <dcterms:created xsi:type="dcterms:W3CDTF">2024-06-03T18:19:58Z</dcterms:created>
  <dcterms:modified xsi:type="dcterms:W3CDTF">2024-06-03T18:22:02Z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