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66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19" autoAdjust="0"/>
    <p:restoredTop sz="94660"/>
  </p:normalViewPr>
  <p:slideViewPr>
    <p:cSldViewPr snapToGrid="0">
      <p:cViewPr varScale="1">
        <p:scale>
          <a:sx n="120" d="100"/>
          <a:sy n="120" d="100"/>
        </p:scale>
        <p:origin x="1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E55B9-85AC-B95B-99FE-6F2722F388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F5AD76D-17FC-3852-A15C-93D00DEA40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1BBF24F-9CEE-F182-D1B9-98C0C1E7DFE9}"/>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0B5B6B6C-58CA-0620-227A-613C6A765D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1BE444-580D-FBA1-A431-CF6854DD2F38}"/>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913309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FDD2D-D00C-5BA3-8038-74B2F4F9D7C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CD13781-8084-2F36-CCF8-3E72FCC3D3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A587EC-01A8-398F-EAF5-6EA51BF9520E}"/>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173D44D0-7F77-69B7-EA86-72A3372867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014D64-D5A7-0E18-877B-0A1A221591BA}"/>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1224904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208A0D-8A3A-5866-1566-79825FDC9B4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D3A14FD-DFAE-31D8-474D-0967A80B77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A2EA8B-5E60-3436-30A2-7A22549417F9}"/>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E9F34B2D-C621-81D3-EB9C-0BA376A3F7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73F612-8564-4EAC-6744-ADF08A09E1E3}"/>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2302106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2296361" y="1420891"/>
            <a:ext cx="7599279" cy="1074461"/>
          </a:xfrm>
        </p:spPr>
        <p:txBody>
          <a:bodyPr lIns="0" tIns="0" rIns="0" bIns="0"/>
          <a:lstStyle>
            <a:lvl1pPr>
              <a:defRPr sz="6982" b="1" i="0">
                <a:solidFill>
                  <a:schemeClr val="bg1"/>
                </a:solidFill>
                <a:latin typeface="Calibri"/>
                <a:cs typeface="Calibri"/>
              </a:defRPr>
            </a:lvl1pPr>
          </a:lstStyle>
          <a:p>
            <a:endParaRPr/>
          </a:p>
        </p:txBody>
      </p:sp>
      <p:sp>
        <p:nvSpPr>
          <p:cNvPr id="3" name="Holder 3"/>
          <p:cNvSpPr>
            <a:spLocks noGrp="1"/>
          </p:cNvSpPr>
          <p:nvPr>
            <p:ph sz="half" idx="2"/>
          </p:nvPr>
        </p:nvSpPr>
        <p:spPr>
          <a:xfrm>
            <a:off x="428464" y="1894904"/>
            <a:ext cx="3599681" cy="216341"/>
          </a:xfrm>
          <a:prstGeom prst="rect">
            <a:avLst/>
          </a:prstGeom>
        </p:spPr>
        <p:txBody>
          <a:bodyPr wrap="square" lIns="0" tIns="0" rIns="0" bIns="0">
            <a:spAutoFit/>
          </a:bodyPr>
          <a:lstStyle>
            <a:lvl1pPr>
              <a:defRPr sz="1406" b="1" i="0">
                <a:solidFill>
                  <a:schemeClr val="tx1"/>
                </a:solidFill>
                <a:latin typeface="Calibri"/>
                <a:cs typeface="Calibri"/>
              </a:defRPr>
            </a:lvl1pPr>
          </a:lstStyle>
          <a:p>
            <a:endParaRPr/>
          </a:p>
        </p:txBody>
      </p:sp>
      <p:sp>
        <p:nvSpPr>
          <p:cNvPr id="4" name="Holder 4"/>
          <p:cNvSpPr>
            <a:spLocks noGrp="1"/>
          </p:cNvSpPr>
          <p:nvPr>
            <p:ph sz="half" idx="3"/>
          </p:nvPr>
        </p:nvSpPr>
        <p:spPr>
          <a:xfrm>
            <a:off x="6278881"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5/25/2024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753900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FD564-9F24-ABFE-D0DF-2A5983563F6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AD2B68D-EAA9-9899-0B84-17508851AF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AFCABC-E740-6B4F-1F5B-64C0B9C36212}"/>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51BE5D48-3F24-523E-EA35-2DDB727279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E37CEA-0B40-E6C9-A15A-25D2424FB229}"/>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8396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C1B4B-F4FE-80A5-1407-E7E8BD2DA6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3E3EE72-CE3C-A47E-ECB4-B473F270EB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816BE6-5983-C64B-70E4-6772A7EF5547}"/>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3CCB2A0C-32A4-41FD-A8C0-C863EA6EED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FA28DA-1BD1-DD47-F3FC-F1BAC8BFF5E3}"/>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3872834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6ECBB-3147-A62F-2330-A559CD95B30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20203BC-0CC7-E57D-BA0E-6EE626425B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68D7B10-EFCF-A8F7-92F5-81B1C3FD1C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8E66904-4E2D-2952-2785-66EB012A8073}"/>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6" name="Footer Placeholder 5">
            <a:extLst>
              <a:ext uri="{FF2B5EF4-FFF2-40B4-BE49-F238E27FC236}">
                <a16:creationId xmlns:a16="http://schemas.microsoft.com/office/drawing/2014/main" id="{2C4DD5A6-D11E-BF30-DAA4-A237679685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F9FA4B4-02E1-4503-34DE-5B2FD548EC57}"/>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2979190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AF4F2-9BC8-FDCC-0279-EC2D29DB02A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8179EB4-306A-D8FA-0935-3BB39DC5DD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78F875-FBCE-CCA4-70DC-097DBFD7C1C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D3416FE-3BFF-4591-CCA9-52CC103846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E0EADD-A758-4218-2D83-F08CAAF8F2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AF89A52-8513-2A70-E58E-476768E6744D}"/>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8" name="Footer Placeholder 7">
            <a:extLst>
              <a:ext uri="{FF2B5EF4-FFF2-40B4-BE49-F238E27FC236}">
                <a16:creationId xmlns:a16="http://schemas.microsoft.com/office/drawing/2014/main" id="{3D9C5116-B6F6-21FF-2F2A-E2E47931BE4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ED63A92-BFB8-C6C6-F8D7-AE2BCE047346}"/>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1216390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74454-1EC3-F5B7-0764-84176D30209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AEE08FB-0A57-0EA9-1DC5-DEA3A81F7586}"/>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4" name="Footer Placeholder 3">
            <a:extLst>
              <a:ext uri="{FF2B5EF4-FFF2-40B4-BE49-F238E27FC236}">
                <a16:creationId xmlns:a16="http://schemas.microsoft.com/office/drawing/2014/main" id="{2BCAA5B1-3EAD-4ED8-432B-1F6CD12036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4706D18-BF2C-73CB-58BC-6FE13FC9019C}"/>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4145205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91B59F-8949-7FE1-52F2-D91D80D86F02}"/>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3" name="Footer Placeholder 2">
            <a:extLst>
              <a:ext uri="{FF2B5EF4-FFF2-40B4-BE49-F238E27FC236}">
                <a16:creationId xmlns:a16="http://schemas.microsoft.com/office/drawing/2014/main" id="{8435B010-B034-E168-404F-BCAC498DFC6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4CDACE2-1C6A-1293-3F09-73CC9CFC9338}"/>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1858297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34200-FC77-DA15-25A4-78922E9C25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7D7CD91-BFE9-A85E-6B71-59ACBA37A8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0A10A44-C335-6EDE-3CCA-677191DBB4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1B2C65-B772-CAD1-B2A8-95DF1C0DF068}"/>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6" name="Footer Placeholder 5">
            <a:extLst>
              <a:ext uri="{FF2B5EF4-FFF2-40B4-BE49-F238E27FC236}">
                <a16:creationId xmlns:a16="http://schemas.microsoft.com/office/drawing/2014/main" id="{1FB8C2FD-5DBB-EFC6-F9F0-4179E45948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588D7F-A1C0-AABF-26BD-38EA9FC582B1}"/>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3173526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4564-3294-C5EC-E7D9-03BF250B6A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10F8209-0C67-D59F-4906-9AE3EABF2C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3D88D92-6C6E-60F0-9A91-C13768FE6F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C30A3E-5AED-C001-E808-770917E0215A}"/>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6" name="Footer Placeholder 5">
            <a:extLst>
              <a:ext uri="{FF2B5EF4-FFF2-40B4-BE49-F238E27FC236}">
                <a16:creationId xmlns:a16="http://schemas.microsoft.com/office/drawing/2014/main" id="{1A47F71C-E726-54FF-B5D6-AA5F1A1A6BB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8BEDCBD-F360-100C-B9AE-52B6BD8D0BC6}"/>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2564567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FA67A5-426D-4342-754F-2E515F3941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D4EBC80-3136-D482-E0F7-3CFA875346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A19244-D3B1-88B7-D3B7-949871410C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BB1CBFD5-D664-C2E2-01DA-CE650A50B8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FA40CBF-C8D1-2F61-7248-AC395622F5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046CD-A4CA-4521-949C-EFFB2B367FF7}" type="slidenum">
              <a:rPr lang="en-GB" smtClean="0"/>
              <a:t>‹#›</a:t>
            </a:fld>
            <a:endParaRPr lang="en-GB"/>
          </a:p>
        </p:txBody>
      </p:sp>
    </p:spTree>
    <p:extLst>
      <p:ext uri="{BB962C8B-B14F-4D97-AF65-F5344CB8AC3E}">
        <p14:creationId xmlns:p14="http://schemas.microsoft.com/office/powerpoint/2010/main" val="40110943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p:nvPr/>
        </p:nvSpPr>
        <p:spPr>
          <a:xfrm>
            <a:off x="0" y="0"/>
            <a:ext cx="12192000" cy="914400"/>
          </a:xfrm>
          <a:custGeom>
            <a:avLst/>
            <a:gdLst/>
            <a:ahLst/>
            <a:cxnLst/>
            <a:rect l="l" t="t" r="r" b="b"/>
            <a:pathLst>
              <a:path w="10692130" h="1008380">
                <a:moveTo>
                  <a:pt x="10691749" y="0"/>
                </a:moveTo>
                <a:lnTo>
                  <a:pt x="10691749" y="0"/>
                </a:lnTo>
                <a:lnTo>
                  <a:pt x="0" y="0"/>
                </a:lnTo>
                <a:lnTo>
                  <a:pt x="0" y="6096"/>
                </a:lnTo>
                <a:lnTo>
                  <a:pt x="0" y="997458"/>
                </a:lnTo>
                <a:lnTo>
                  <a:pt x="0" y="1002792"/>
                </a:lnTo>
                <a:lnTo>
                  <a:pt x="0" y="1008126"/>
                </a:lnTo>
                <a:lnTo>
                  <a:pt x="6096" y="1008126"/>
                </a:lnTo>
                <a:lnTo>
                  <a:pt x="10686301" y="1008126"/>
                </a:lnTo>
                <a:lnTo>
                  <a:pt x="10691622" y="1008126"/>
                </a:lnTo>
                <a:lnTo>
                  <a:pt x="10691622" y="1002792"/>
                </a:lnTo>
                <a:lnTo>
                  <a:pt x="10691749" y="1002792"/>
                </a:lnTo>
                <a:lnTo>
                  <a:pt x="10691749" y="0"/>
                </a:lnTo>
                <a:close/>
              </a:path>
            </a:pathLst>
          </a:custGeom>
          <a:solidFill>
            <a:srgbClr val="002060"/>
          </a:solidFill>
        </p:spPr>
        <p:txBody>
          <a:bodyPr wrap="square" lIns="0" tIns="0" rIns="0" bIns="0" rtlCol="0"/>
          <a:lstStyle/>
          <a:p>
            <a:pPr marL="0" marR="0" lvl="0" indent="0" algn="l" defTabSz="829178" rtl="0" eaLnBrk="1" fontAlgn="auto" latinLnBrk="0" hangingPunct="1">
              <a:lnSpc>
                <a:spcPct val="100000"/>
              </a:lnSpc>
              <a:spcBef>
                <a:spcPts val="0"/>
              </a:spcBef>
              <a:spcAft>
                <a:spcPts val="0"/>
              </a:spcAft>
              <a:buClrTx/>
              <a:buSzTx/>
              <a:buFontTx/>
              <a:buNone/>
              <a:tabLst/>
              <a:defRPr/>
            </a:pPr>
            <a:endParaRPr kumimoji="0" sz="1632" b="0" i="0" u="none" strike="noStrike" kern="1200" cap="none" spc="0" normalizeH="0" baseline="0" noProof="0">
              <a:ln>
                <a:noFill/>
              </a:ln>
              <a:solidFill>
                <a:prstClr val="black"/>
              </a:solidFill>
              <a:effectLst/>
              <a:uLnTx/>
              <a:uFillTx/>
              <a:latin typeface="Calibri"/>
              <a:ea typeface="+mn-ea"/>
              <a:cs typeface="+mn-cs"/>
            </a:endParaRPr>
          </a:p>
        </p:txBody>
      </p:sp>
      <p:sp>
        <p:nvSpPr>
          <p:cNvPr id="2" name="TextBox 1">
            <a:extLst>
              <a:ext uri="{FF2B5EF4-FFF2-40B4-BE49-F238E27FC236}">
                <a16:creationId xmlns:a16="http://schemas.microsoft.com/office/drawing/2014/main" id="{DE95BDFB-5620-AF2A-A2D7-B37542FEF953}"/>
              </a:ext>
            </a:extLst>
          </p:cNvPr>
          <p:cNvSpPr txBox="1"/>
          <p:nvPr/>
        </p:nvSpPr>
        <p:spPr>
          <a:xfrm>
            <a:off x="433359" y="991843"/>
            <a:ext cx="7855235" cy="1323439"/>
          </a:xfrm>
          <a:prstGeom prst="rect">
            <a:avLst/>
          </a:prstGeom>
          <a:noFill/>
        </p:spPr>
        <p:txBody>
          <a:bodyPr wrap="square" rtlCol="0">
            <a:spAutoFit/>
          </a:bodyPr>
          <a:lstStyle/>
          <a:p>
            <a:pPr marL="285750" lvl="0" indent="-285750">
              <a:buFont typeface="Arial" panose="020B0604020202020204" pitchFamily="34" charset="0"/>
              <a:buChar char="•"/>
              <a:defRPr/>
            </a:pPr>
            <a:r>
              <a:rPr lang="en-GB" sz="1600" dirty="0">
                <a:solidFill>
                  <a:prstClr val="black"/>
                </a:solidFill>
              </a:rPr>
              <a:t>The below template is to be used when seeking to determine if a process is ready for automation. You can change the characteristics based on your own needs, but these are traditionally the types of characteristics used.</a:t>
            </a:r>
          </a:p>
          <a:p>
            <a:pPr marL="285750" lvl="0" indent="-285750">
              <a:buFont typeface="Arial" panose="020B0604020202020204" pitchFamily="34" charset="0"/>
              <a:buChar char="•"/>
              <a:defRPr/>
            </a:pPr>
            <a:r>
              <a:rPr lang="en-GB" sz="1600" dirty="0">
                <a:solidFill>
                  <a:prstClr val="black"/>
                </a:solidFill>
              </a:rPr>
              <a:t>We have a couple examples of commentary responses. Once complete, you can score, with the closer to 50 the score is the more ready for automation the process is.</a:t>
            </a:r>
          </a:p>
        </p:txBody>
      </p:sp>
      <p:sp>
        <p:nvSpPr>
          <p:cNvPr id="4" name="Title 1">
            <a:extLst>
              <a:ext uri="{FF2B5EF4-FFF2-40B4-BE49-F238E27FC236}">
                <a16:creationId xmlns:a16="http://schemas.microsoft.com/office/drawing/2014/main" id="{8BB080D8-9C9E-23B1-29AC-6B8C534D9716}"/>
              </a:ext>
            </a:extLst>
          </p:cNvPr>
          <p:cNvSpPr txBox="1">
            <a:spLocks/>
          </p:cNvSpPr>
          <p:nvPr/>
        </p:nvSpPr>
        <p:spPr>
          <a:xfrm>
            <a:off x="198168" y="78149"/>
            <a:ext cx="8363478" cy="752773"/>
          </a:xfrm>
          <a:prstGeom prst="rect">
            <a:avLst/>
          </a:prstGeom>
        </p:spPr>
        <p:txBody>
          <a:bodyPr vert="horz" lIns="72726" tIns="36363" rIns="72726" bIns="36363"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727272" rtl="0" eaLnBrk="1" fontAlgn="auto" latinLnBrk="0" hangingPunct="1">
              <a:lnSpc>
                <a:spcPct val="90000"/>
              </a:lnSpc>
              <a:spcBef>
                <a:spcPct val="0"/>
              </a:spcBef>
              <a:spcAft>
                <a:spcPts val="0"/>
              </a:spcAft>
              <a:buClrTx/>
              <a:buSzTx/>
              <a:buFontTx/>
              <a:buNone/>
              <a:tabLst/>
              <a:defRPr/>
            </a:pPr>
            <a:r>
              <a:rPr lang="en-GB" sz="2400" b="1" dirty="0">
                <a:solidFill>
                  <a:prstClr val="white"/>
                </a:solidFill>
                <a:latin typeface="Calibri" panose="020F0502020204030204"/>
              </a:rPr>
              <a:t>Ripe process for automation template</a:t>
            </a:r>
            <a:endParaRPr kumimoji="0" lang="en-GB" sz="795" b="1" i="1" u="none" strike="noStrike" kern="1200" cap="none" spc="0" normalizeH="0" baseline="0" noProof="0" dirty="0">
              <a:ln>
                <a:noFill/>
              </a:ln>
              <a:solidFill>
                <a:prstClr val="white"/>
              </a:solidFill>
              <a:effectLst/>
              <a:uLnTx/>
              <a:uFillTx/>
              <a:latin typeface="Calibri" panose="020F0502020204030204"/>
              <a:ea typeface="+mj-ea"/>
              <a:cs typeface="+mj-cs"/>
            </a:endParaRPr>
          </a:p>
        </p:txBody>
      </p:sp>
      <p:graphicFrame>
        <p:nvGraphicFramePr>
          <p:cNvPr id="6" name="Table 6">
            <a:extLst>
              <a:ext uri="{FF2B5EF4-FFF2-40B4-BE49-F238E27FC236}">
                <a16:creationId xmlns:a16="http://schemas.microsoft.com/office/drawing/2014/main" id="{74A2840A-02D6-1F38-3085-D9E88DBAB4AB}"/>
              </a:ext>
            </a:extLst>
          </p:cNvPr>
          <p:cNvGraphicFramePr>
            <a:graphicFrameLocks noGrp="1"/>
          </p:cNvGraphicFramePr>
          <p:nvPr/>
        </p:nvGraphicFramePr>
        <p:xfrm>
          <a:off x="433359" y="2377682"/>
          <a:ext cx="11424345" cy="4200097"/>
        </p:xfrm>
        <a:graphic>
          <a:graphicData uri="http://schemas.openxmlformats.org/drawingml/2006/table">
            <a:tbl>
              <a:tblPr firstRow="1" bandRow="1">
                <a:tableStyleId>{5C22544A-7EE6-4342-B048-85BDC9FD1C3A}</a:tableStyleId>
              </a:tblPr>
              <a:tblGrid>
                <a:gridCol w="2811286">
                  <a:extLst>
                    <a:ext uri="{9D8B030D-6E8A-4147-A177-3AD203B41FA5}">
                      <a16:colId xmlns:a16="http://schemas.microsoft.com/office/drawing/2014/main" val="3694782479"/>
                    </a:ext>
                  </a:extLst>
                </a:gridCol>
                <a:gridCol w="7285703">
                  <a:extLst>
                    <a:ext uri="{9D8B030D-6E8A-4147-A177-3AD203B41FA5}">
                      <a16:colId xmlns:a16="http://schemas.microsoft.com/office/drawing/2014/main" val="723276911"/>
                    </a:ext>
                  </a:extLst>
                </a:gridCol>
                <a:gridCol w="1327356">
                  <a:extLst>
                    <a:ext uri="{9D8B030D-6E8A-4147-A177-3AD203B41FA5}">
                      <a16:colId xmlns:a16="http://schemas.microsoft.com/office/drawing/2014/main" val="3049715920"/>
                    </a:ext>
                  </a:extLst>
                </a:gridCol>
              </a:tblGrid>
              <a:tr h="381827">
                <a:tc>
                  <a:txBody>
                    <a:bodyPr/>
                    <a:lstStyle/>
                    <a:p>
                      <a:endParaRPr lang="en-GB" dirty="0"/>
                    </a:p>
                  </a:txBody>
                  <a:tcPr>
                    <a:solidFill>
                      <a:srgbClr val="002060"/>
                    </a:solidFill>
                  </a:tcPr>
                </a:tc>
                <a:tc>
                  <a:txBody>
                    <a:bodyPr/>
                    <a:lstStyle/>
                    <a:p>
                      <a:endParaRPr lang="en-GB" dirty="0"/>
                    </a:p>
                  </a:txBody>
                  <a:tcPr>
                    <a:solidFill>
                      <a:srgbClr val="002060"/>
                    </a:solidFill>
                  </a:tcPr>
                </a:tc>
                <a:tc>
                  <a:txBody>
                    <a:bodyPr/>
                    <a:lstStyle/>
                    <a:p>
                      <a:endParaRPr lang="en-GB" dirty="0"/>
                    </a:p>
                  </a:txBody>
                  <a:tcPr>
                    <a:solidFill>
                      <a:srgbClr val="002060"/>
                    </a:solidFill>
                  </a:tcPr>
                </a:tc>
                <a:extLst>
                  <a:ext uri="{0D108BD9-81ED-4DB2-BD59-A6C34878D82A}">
                    <a16:rowId xmlns:a16="http://schemas.microsoft.com/office/drawing/2014/main" val="1339933657"/>
                  </a:ext>
                </a:extLst>
              </a:tr>
              <a:tr h="381827">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553892280"/>
                  </a:ext>
                </a:extLst>
              </a:tr>
              <a:tr h="381827">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383973852"/>
                  </a:ext>
                </a:extLst>
              </a:tr>
              <a:tr h="381827">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93806912"/>
                  </a:ext>
                </a:extLst>
              </a:tr>
              <a:tr h="381827">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4128168975"/>
                  </a:ext>
                </a:extLst>
              </a:tr>
              <a:tr h="381827">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190968968"/>
                  </a:ext>
                </a:extLst>
              </a:tr>
              <a:tr h="381827">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98338532"/>
                  </a:ext>
                </a:extLst>
              </a:tr>
              <a:tr h="381827">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4025513162"/>
                  </a:ext>
                </a:extLst>
              </a:tr>
              <a:tr h="381827">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27963846"/>
                  </a:ext>
                </a:extLst>
              </a:tr>
              <a:tr h="381827">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426231403"/>
                  </a:ext>
                </a:extLst>
              </a:tr>
              <a:tr h="381827">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000264157"/>
                  </a:ext>
                </a:extLst>
              </a:tr>
            </a:tbl>
          </a:graphicData>
        </a:graphic>
      </p:graphicFrame>
      <p:sp>
        <p:nvSpPr>
          <p:cNvPr id="7" name="TextBox 6">
            <a:extLst>
              <a:ext uri="{FF2B5EF4-FFF2-40B4-BE49-F238E27FC236}">
                <a16:creationId xmlns:a16="http://schemas.microsoft.com/office/drawing/2014/main" id="{416AC9CC-AD6D-0F3F-1D58-F6F206DAEF43}"/>
              </a:ext>
            </a:extLst>
          </p:cNvPr>
          <p:cNvSpPr txBox="1"/>
          <p:nvPr/>
        </p:nvSpPr>
        <p:spPr>
          <a:xfrm>
            <a:off x="433359" y="2389239"/>
            <a:ext cx="2769991"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rPr>
              <a:t>Characteristic</a:t>
            </a:r>
          </a:p>
        </p:txBody>
      </p:sp>
      <p:sp>
        <p:nvSpPr>
          <p:cNvPr id="8" name="TextBox 7">
            <a:extLst>
              <a:ext uri="{FF2B5EF4-FFF2-40B4-BE49-F238E27FC236}">
                <a16:creationId xmlns:a16="http://schemas.microsoft.com/office/drawing/2014/main" id="{80D8C326-FBBC-308F-9085-2629DB4E549E}"/>
              </a:ext>
            </a:extLst>
          </p:cNvPr>
          <p:cNvSpPr txBox="1"/>
          <p:nvPr/>
        </p:nvSpPr>
        <p:spPr>
          <a:xfrm>
            <a:off x="3244645" y="2377682"/>
            <a:ext cx="7303401"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rPr>
              <a:t>Commentary</a:t>
            </a:r>
          </a:p>
        </p:txBody>
      </p:sp>
      <p:sp>
        <p:nvSpPr>
          <p:cNvPr id="10" name="TextBox 9">
            <a:extLst>
              <a:ext uri="{FF2B5EF4-FFF2-40B4-BE49-F238E27FC236}">
                <a16:creationId xmlns:a16="http://schemas.microsoft.com/office/drawing/2014/main" id="{967EA672-9FFA-02D7-9110-678AA20A8E6B}"/>
              </a:ext>
            </a:extLst>
          </p:cNvPr>
          <p:cNvSpPr txBox="1"/>
          <p:nvPr/>
        </p:nvSpPr>
        <p:spPr>
          <a:xfrm>
            <a:off x="10548046" y="2392725"/>
            <a:ext cx="1309658"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rPr>
              <a:t>Score</a:t>
            </a:r>
          </a:p>
        </p:txBody>
      </p:sp>
      <p:pic>
        <p:nvPicPr>
          <p:cNvPr id="12" name="Picture 11">
            <a:extLst>
              <a:ext uri="{FF2B5EF4-FFF2-40B4-BE49-F238E27FC236}">
                <a16:creationId xmlns:a16="http://schemas.microsoft.com/office/drawing/2014/main" id="{43AFF802-8DE6-5A46-AAEA-84D631E4EFA4}"/>
              </a:ext>
            </a:extLst>
          </p:cNvPr>
          <p:cNvPicPr>
            <a:picLocks noChangeAspect="1"/>
          </p:cNvPicPr>
          <p:nvPr/>
        </p:nvPicPr>
        <p:blipFill>
          <a:blip r:embed="rId2"/>
          <a:stretch>
            <a:fillRect/>
          </a:stretch>
        </p:blipFill>
        <p:spPr>
          <a:xfrm>
            <a:off x="8272147" y="1083053"/>
            <a:ext cx="578997" cy="1169731"/>
          </a:xfrm>
          <a:prstGeom prst="rect">
            <a:avLst/>
          </a:prstGeom>
        </p:spPr>
      </p:pic>
      <p:sp>
        <p:nvSpPr>
          <p:cNvPr id="13" name="TextBox 12">
            <a:extLst>
              <a:ext uri="{FF2B5EF4-FFF2-40B4-BE49-F238E27FC236}">
                <a16:creationId xmlns:a16="http://schemas.microsoft.com/office/drawing/2014/main" id="{A5D942F3-F3B5-9A82-3197-AED274098A6C}"/>
              </a:ext>
            </a:extLst>
          </p:cNvPr>
          <p:cNvSpPr txBox="1"/>
          <p:nvPr/>
        </p:nvSpPr>
        <p:spPr>
          <a:xfrm>
            <a:off x="8851144" y="1053654"/>
            <a:ext cx="3340857" cy="11695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Score key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1 = No satisfaction of characteristic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3 = Mid satisfaction of characteristic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5 = Complete satisfaction of characteristic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MIN: 10 – MAX: 50 </a:t>
            </a:r>
          </a:p>
        </p:txBody>
      </p:sp>
      <p:sp>
        <p:nvSpPr>
          <p:cNvPr id="20" name="TextBox 19">
            <a:extLst>
              <a:ext uri="{FF2B5EF4-FFF2-40B4-BE49-F238E27FC236}">
                <a16:creationId xmlns:a16="http://schemas.microsoft.com/office/drawing/2014/main" id="{2E23C17F-0C18-FDC2-33FB-DB7B536BB0EE}"/>
              </a:ext>
            </a:extLst>
          </p:cNvPr>
          <p:cNvSpPr txBox="1"/>
          <p:nvPr/>
        </p:nvSpPr>
        <p:spPr>
          <a:xfrm>
            <a:off x="10548046" y="2786674"/>
            <a:ext cx="1309658"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5</a:t>
            </a:r>
          </a:p>
        </p:txBody>
      </p:sp>
      <p:sp>
        <p:nvSpPr>
          <p:cNvPr id="21" name="TextBox 20">
            <a:extLst>
              <a:ext uri="{FF2B5EF4-FFF2-40B4-BE49-F238E27FC236}">
                <a16:creationId xmlns:a16="http://schemas.microsoft.com/office/drawing/2014/main" id="{ADE825C9-105B-2C68-AB9B-DE55B1BCB30F}"/>
              </a:ext>
            </a:extLst>
          </p:cNvPr>
          <p:cNvSpPr txBox="1"/>
          <p:nvPr/>
        </p:nvSpPr>
        <p:spPr>
          <a:xfrm>
            <a:off x="10548046" y="3180623"/>
            <a:ext cx="1309658"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4</a:t>
            </a:r>
          </a:p>
        </p:txBody>
      </p:sp>
      <p:sp>
        <p:nvSpPr>
          <p:cNvPr id="22" name="TextBox 21">
            <a:extLst>
              <a:ext uri="{FF2B5EF4-FFF2-40B4-BE49-F238E27FC236}">
                <a16:creationId xmlns:a16="http://schemas.microsoft.com/office/drawing/2014/main" id="{BA5A23BE-D3AC-F463-5D4E-98CF03F7EF4D}"/>
              </a:ext>
            </a:extLst>
          </p:cNvPr>
          <p:cNvSpPr txBox="1"/>
          <p:nvPr/>
        </p:nvSpPr>
        <p:spPr>
          <a:xfrm>
            <a:off x="10548046" y="3519177"/>
            <a:ext cx="1309658"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3</a:t>
            </a:r>
          </a:p>
        </p:txBody>
      </p:sp>
      <p:sp>
        <p:nvSpPr>
          <p:cNvPr id="30" name="TextBox 29">
            <a:extLst>
              <a:ext uri="{FF2B5EF4-FFF2-40B4-BE49-F238E27FC236}">
                <a16:creationId xmlns:a16="http://schemas.microsoft.com/office/drawing/2014/main" id="{303EE39E-726C-7F74-145A-FE040FD9842E}"/>
              </a:ext>
            </a:extLst>
          </p:cNvPr>
          <p:cNvSpPr txBox="1"/>
          <p:nvPr/>
        </p:nvSpPr>
        <p:spPr>
          <a:xfrm>
            <a:off x="433358" y="2790554"/>
            <a:ext cx="2769991"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Well defined rules</a:t>
            </a:r>
          </a:p>
        </p:txBody>
      </p:sp>
      <p:sp>
        <p:nvSpPr>
          <p:cNvPr id="31" name="TextBox 30">
            <a:extLst>
              <a:ext uri="{FF2B5EF4-FFF2-40B4-BE49-F238E27FC236}">
                <a16:creationId xmlns:a16="http://schemas.microsoft.com/office/drawing/2014/main" id="{64014D79-6FDD-A249-81F8-8368CCC478EF}"/>
              </a:ext>
            </a:extLst>
          </p:cNvPr>
          <p:cNvSpPr txBox="1"/>
          <p:nvPr/>
        </p:nvSpPr>
        <p:spPr>
          <a:xfrm>
            <a:off x="3238744" y="2727094"/>
            <a:ext cx="7303401"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As there are a set of hurdles that need to be jumped by employees and new starters alike, rules could be easily written for this process. When one activity is completed, the automation handles it based on the rule.</a:t>
            </a:r>
          </a:p>
        </p:txBody>
      </p:sp>
      <p:sp>
        <p:nvSpPr>
          <p:cNvPr id="32" name="TextBox 31">
            <a:extLst>
              <a:ext uri="{FF2B5EF4-FFF2-40B4-BE49-F238E27FC236}">
                <a16:creationId xmlns:a16="http://schemas.microsoft.com/office/drawing/2014/main" id="{4B811D8B-7065-A10C-1C89-31CCA3F109A8}"/>
              </a:ext>
            </a:extLst>
          </p:cNvPr>
          <p:cNvSpPr txBox="1"/>
          <p:nvPr/>
        </p:nvSpPr>
        <p:spPr>
          <a:xfrm>
            <a:off x="433359" y="3178080"/>
            <a:ext cx="2769991"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Basic workflow structure</a:t>
            </a:r>
          </a:p>
        </p:txBody>
      </p:sp>
      <p:sp>
        <p:nvSpPr>
          <p:cNvPr id="33" name="TextBox 32">
            <a:extLst>
              <a:ext uri="{FF2B5EF4-FFF2-40B4-BE49-F238E27FC236}">
                <a16:creationId xmlns:a16="http://schemas.microsoft.com/office/drawing/2014/main" id="{49FB3280-287C-5E1B-EE68-B621B3BEC596}"/>
              </a:ext>
            </a:extLst>
          </p:cNvPr>
          <p:cNvSpPr txBox="1"/>
          <p:nvPr/>
        </p:nvSpPr>
        <p:spPr>
          <a:xfrm>
            <a:off x="3244645" y="3107533"/>
            <a:ext cx="7303401"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There is generally a simple back and forth between the new starter and HR. When one activity is completed, it leads to the next, and the next. The activities are expected and in line with process procedures.</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4" name="TextBox 33">
            <a:extLst>
              <a:ext uri="{FF2B5EF4-FFF2-40B4-BE49-F238E27FC236}">
                <a16:creationId xmlns:a16="http://schemas.microsoft.com/office/drawing/2014/main" id="{477DDB87-BC40-82C6-A3A7-65EBE0D69CB5}"/>
              </a:ext>
            </a:extLst>
          </p:cNvPr>
          <p:cNvSpPr txBox="1"/>
          <p:nvPr/>
        </p:nvSpPr>
        <p:spPr>
          <a:xfrm>
            <a:off x="433359" y="3570881"/>
            <a:ext cx="2769991"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Repetitive in nature</a:t>
            </a:r>
          </a:p>
        </p:txBody>
      </p:sp>
      <p:sp>
        <p:nvSpPr>
          <p:cNvPr id="35" name="TextBox 34">
            <a:extLst>
              <a:ext uri="{FF2B5EF4-FFF2-40B4-BE49-F238E27FC236}">
                <a16:creationId xmlns:a16="http://schemas.microsoft.com/office/drawing/2014/main" id="{4CFD7A58-0DC5-ACBD-5911-C951E5AD120B}"/>
              </a:ext>
            </a:extLst>
          </p:cNvPr>
          <p:cNvSpPr txBox="1"/>
          <p:nvPr/>
        </p:nvSpPr>
        <p:spPr>
          <a:xfrm>
            <a:off x="3238744" y="3486440"/>
            <a:ext cx="7303401"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The activities, if completed correctly, will tend to be repetitive. There can be some nuances here IF something goes wrong, there are delays from the new starter side or system troubles. An automation should fix this.</a:t>
            </a:r>
          </a:p>
        </p:txBody>
      </p:sp>
      <p:sp>
        <p:nvSpPr>
          <p:cNvPr id="36" name="TextBox 35">
            <a:extLst>
              <a:ext uri="{FF2B5EF4-FFF2-40B4-BE49-F238E27FC236}">
                <a16:creationId xmlns:a16="http://schemas.microsoft.com/office/drawing/2014/main" id="{EACACA67-AEE3-04E6-013E-8115C2451320}"/>
              </a:ext>
            </a:extLst>
          </p:cNvPr>
          <p:cNvSpPr txBox="1"/>
          <p:nvPr/>
        </p:nvSpPr>
        <p:spPr>
          <a:xfrm>
            <a:off x="433359" y="3953255"/>
            <a:ext cx="2769991"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Can be a lift and shift</a:t>
            </a:r>
          </a:p>
        </p:txBody>
      </p:sp>
      <p:sp>
        <p:nvSpPr>
          <p:cNvPr id="38" name="TextBox 37">
            <a:extLst>
              <a:ext uri="{FF2B5EF4-FFF2-40B4-BE49-F238E27FC236}">
                <a16:creationId xmlns:a16="http://schemas.microsoft.com/office/drawing/2014/main" id="{1954FEE9-C7B3-C955-63C2-C77B89B62777}"/>
              </a:ext>
            </a:extLst>
          </p:cNvPr>
          <p:cNvSpPr txBox="1"/>
          <p:nvPr/>
        </p:nvSpPr>
        <p:spPr>
          <a:xfrm>
            <a:off x="433358" y="4342772"/>
            <a:ext cx="2769991"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Consistent &amp; constant data flow</a:t>
            </a:r>
          </a:p>
        </p:txBody>
      </p:sp>
      <p:sp>
        <p:nvSpPr>
          <p:cNvPr id="40" name="TextBox 39">
            <a:extLst>
              <a:ext uri="{FF2B5EF4-FFF2-40B4-BE49-F238E27FC236}">
                <a16:creationId xmlns:a16="http://schemas.microsoft.com/office/drawing/2014/main" id="{5CD4D6A5-B30F-5BDF-CBEE-F056AACAF3F2}"/>
              </a:ext>
            </a:extLst>
          </p:cNvPr>
          <p:cNvSpPr txBox="1"/>
          <p:nvPr/>
        </p:nvSpPr>
        <p:spPr>
          <a:xfrm>
            <a:off x="433359" y="4730298"/>
            <a:ext cx="2769991"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High volume of data</a:t>
            </a:r>
          </a:p>
        </p:txBody>
      </p:sp>
      <p:sp>
        <p:nvSpPr>
          <p:cNvPr id="42" name="TextBox 41">
            <a:extLst>
              <a:ext uri="{FF2B5EF4-FFF2-40B4-BE49-F238E27FC236}">
                <a16:creationId xmlns:a16="http://schemas.microsoft.com/office/drawing/2014/main" id="{92EB2904-B13A-5672-376D-7D91DE47DF15}"/>
              </a:ext>
            </a:extLst>
          </p:cNvPr>
          <p:cNvSpPr txBox="1"/>
          <p:nvPr/>
        </p:nvSpPr>
        <p:spPr>
          <a:xfrm>
            <a:off x="433359" y="5123099"/>
            <a:ext cx="2769991"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Largely 1 to 2 departments</a:t>
            </a:r>
          </a:p>
        </p:txBody>
      </p:sp>
      <p:sp>
        <p:nvSpPr>
          <p:cNvPr id="44" name="TextBox 43">
            <a:extLst>
              <a:ext uri="{FF2B5EF4-FFF2-40B4-BE49-F238E27FC236}">
                <a16:creationId xmlns:a16="http://schemas.microsoft.com/office/drawing/2014/main" id="{676BF7F3-256F-9A22-D57A-AFBC6338CEAA}"/>
              </a:ext>
            </a:extLst>
          </p:cNvPr>
          <p:cNvSpPr txBox="1"/>
          <p:nvPr/>
        </p:nvSpPr>
        <p:spPr>
          <a:xfrm>
            <a:off x="433358" y="5472759"/>
            <a:ext cx="2769991"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Very manual workflow</a:t>
            </a:r>
          </a:p>
        </p:txBody>
      </p:sp>
      <p:sp>
        <p:nvSpPr>
          <p:cNvPr id="46" name="TextBox 45">
            <a:extLst>
              <a:ext uri="{FF2B5EF4-FFF2-40B4-BE49-F238E27FC236}">
                <a16:creationId xmlns:a16="http://schemas.microsoft.com/office/drawing/2014/main" id="{4332C0F3-7112-C0C0-BEA3-9A722E34A42F}"/>
              </a:ext>
            </a:extLst>
          </p:cNvPr>
          <p:cNvSpPr txBox="1"/>
          <p:nvPr/>
        </p:nvSpPr>
        <p:spPr>
          <a:xfrm>
            <a:off x="433359" y="5860285"/>
            <a:ext cx="2769991"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Increased chance of elevated risk</a:t>
            </a:r>
          </a:p>
        </p:txBody>
      </p:sp>
      <p:sp>
        <p:nvSpPr>
          <p:cNvPr id="48" name="TextBox 47">
            <a:extLst>
              <a:ext uri="{FF2B5EF4-FFF2-40B4-BE49-F238E27FC236}">
                <a16:creationId xmlns:a16="http://schemas.microsoft.com/office/drawing/2014/main" id="{6968E1FB-1E76-51DB-E9D5-1790E479A88C}"/>
              </a:ext>
            </a:extLst>
          </p:cNvPr>
          <p:cNvSpPr txBox="1"/>
          <p:nvPr/>
        </p:nvSpPr>
        <p:spPr>
          <a:xfrm>
            <a:off x="433359" y="6253086"/>
            <a:ext cx="2769991"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Prone to errors &amp; defects</a:t>
            </a:r>
          </a:p>
        </p:txBody>
      </p:sp>
      <p:sp>
        <p:nvSpPr>
          <p:cNvPr id="50" name="TextBox 49">
            <a:extLst>
              <a:ext uri="{FF2B5EF4-FFF2-40B4-BE49-F238E27FC236}">
                <a16:creationId xmlns:a16="http://schemas.microsoft.com/office/drawing/2014/main" id="{32999E6A-DAB9-D56B-3C09-1B070B2E3B38}"/>
              </a:ext>
            </a:extLst>
          </p:cNvPr>
          <p:cNvSpPr txBox="1"/>
          <p:nvPr/>
        </p:nvSpPr>
        <p:spPr>
          <a:xfrm>
            <a:off x="10548046" y="6567683"/>
            <a:ext cx="1309658"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solidFill>
                  <a:prstClr val="black"/>
                </a:solidFill>
                <a:latin typeface="Calibri" panose="020F0502020204030204"/>
              </a:rPr>
              <a:t>TOTAL</a:t>
            </a:r>
            <a:endPar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452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4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44"/>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46"/>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8"/>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31"/>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20"/>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33"/>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21"/>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35"/>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22"/>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7" grpId="0"/>
      <p:bldP spid="8" grpId="0"/>
      <p:bldP spid="10" grpId="0"/>
      <p:bldP spid="13" grpId="0" build="p"/>
      <p:bldP spid="20" grpId="0"/>
      <p:bldP spid="21" grpId="0"/>
      <p:bldP spid="22" grpId="0"/>
      <p:bldP spid="30" grpId="0"/>
      <p:bldP spid="31" grpId="0"/>
      <p:bldP spid="32" grpId="0"/>
      <p:bldP spid="33" grpId="0"/>
      <p:bldP spid="34" grpId="0"/>
      <p:bldP spid="35" grpId="0"/>
      <p:bldP spid="36" grpId="0"/>
      <p:bldP spid="38" grpId="0"/>
      <p:bldP spid="40" grpId="0"/>
      <p:bldP spid="42" grpId="0"/>
      <p:bldP spid="44" grpId="0"/>
      <p:bldP spid="46" grpId="0"/>
      <p:bldP spid="48" grpId="0"/>
      <p:bldP spid="50" grpId="0"/>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281</Words>
  <Application>Microsoft Office PowerPoint</Application>
  <PresentationFormat>Widescreen</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Bryan Cave Leighton Paisner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Chapman</dc:creator>
  <cp:lastModifiedBy>Robert Chapman</cp:lastModifiedBy>
  <cp:revision>1</cp:revision>
  <dcterms:created xsi:type="dcterms:W3CDTF">2024-05-25T13:48:01Z</dcterms:created>
  <dcterms:modified xsi:type="dcterms:W3CDTF">2024-05-25T13:50:47Z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ustomFooter">
    <vt:lpwstr>Unprofiled document</vt:lpwstr>
  </property>
  <property fmtid="{D5CDD505-2E9C-101B-9397-08002B2CF9AE}" pid="3" name="DocIdFormat">
    <vt:lpwstr/>
  </property>
  <property fmtid="{D5CDD505-2E9C-101B-9397-08002B2CF9AE}" pid="4" name="Keywords">
    <vt:lpwstr>Unprofiled document</vt:lpwstr>
  </property>
  <property fmtid="{D5CDD505-2E9C-101B-9397-08002B2CF9AE}" pid="5" name="LastEdit">
    <vt:lpwstr/>
  </property>
  <property fmtid="{D5CDD505-2E9C-101B-9397-08002B2CF9AE}" pid="6" name="VersionCreated">
    <vt:lpwstr/>
  </property>
  <property fmtid="{D5CDD505-2E9C-101B-9397-08002B2CF9AE}" pid="7" name="CreateDate">
    <vt:lpwstr/>
  </property>
</Properties>
</file>