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79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96"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FD21F3-26C5-44C4-AD63-1C8A57CEEAB2}" type="datetimeFigureOut">
              <a:rPr lang="en-GB" smtClean="0"/>
              <a:t>25/05/2024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ED755-8FDF-4B10-B29E-7BD613537D97}" type="slidenum">
              <a:rPr lang="en-GB" smtClean="0"/>
              <a:t>‹#›</a:t>
            </a:fld>
            <a:endParaRPr lang="en-GB"/>
          </a:p>
        </p:txBody>
      </p:sp>
    </p:spTree>
    <p:extLst>
      <p:ext uri="{BB962C8B-B14F-4D97-AF65-F5344CB8AC3E}">
        <p14:creationId xmlns:p14="http://schemas.microsoft.com/office/powerpoint/2010/main" val="3245331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see if you can do something similar… you can change the culture words to include positive, rewarding, connected, happy, flexible, motivated, progressing, engaging etc.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FA8528-DD2E-49DF-8BED-4345392877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1788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55B9-85AC-B95B-99FE-6F2722F388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5AD76D-17FC-3852-A15C-93D00DEA4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BBF24F-9CEE-F182-D1B9-98C0C1E7DFE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0B5B6B6C-58CA-0620-227A-613C6A765D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1BE444-580D-FBA1-A431-CF6854DD2F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255759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FDD2D-D00C-5BA3-8038-74B2F4F9D7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D13781-8084-2F36-CCF8-3E72FCC3D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587EC-01A8-398F-EAF5-6EA51BF9520E}"/>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173D44D0-7F77-69B7-EA86-72A3372867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014D64-D5A7-0E18-877B-0A1A221591BA}"/>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139673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208A0D-8A3A-5866-1566-79825FDC9B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3A14FD-DFAE-31D8-474D-0967A80B7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2EA8B-5E60-3436-30A2-7A22549417F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E9F34B2D-C621-81D3-EB9C-0BA376A3F7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73F612-8564-4EAC-6744-ADF08A09E1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827197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296361" y="1420891"/>
            <a:ext cx="7599279" cy="1074461"/>
          </a:xfrm>
        </p:spPr>
        <p:txBody>
          <a:bodyPr lIns="0" tIns="0" rIns="0" bIns="0"/>
          <a:lstStyle>
            <a:lvl1pPr>
              <a:defRPr sz="6982" b="1" i="0">
                <a:solidFill>
                  <a:schemeClr val="bg1"/>
                </a:solidFill>
                <a:latin typeface="Calibri"/>
                <a:cs typeface="Calibri"/>
              </a:defRPr>
            </a:lvl1pPr>
          </a:lstStyle>
          <a:p>
            <a:endParaRPr/>
          </a:p>
        </p:txBody>
      </p:sp>
      <p:sp>
        <p:nvSpPr>
          <p:cNvPr id="3" name="Holder 3"/>
          <p:cNvSpPr>
            <a:spLocks noGrp="1"/>
          </p:cNvSpPr>
          <p:nvPr>
            <p:ph sz="half" idx="2"/>
          </p:nvPr>
        </p:nvSpPr>
        <p:spPr>
          <a:xfrm>
            <a:off x="428464" y="1894904"/>
            <a:ext cx="3599681" cy="216341"/>
          </a:xfrm>
          <a:prstGeom prst="rect">
            <a:avLst/>
          </a:prstGeom>
        </p:spPr>
        <p:txBody>
          <a:bodyPr wrap="square" lIns="0" tIns="0" rIns="0" bIns="0">
            <a:spAutoFit/>
          </a:bodyPr>
          <a:lstStyle>
            <a:lvl1pPr>
              <a:defRPr sz="1406" b="1" i="0">
                <a:solidFill>
                  <a:schemeClr val="tx1"/>
                </a:solidFill>
                <a:latin typeface="Calibri"/>
                <a:cs typeface="Calibri"/>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726190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D564-9F24-ABFE-D0DF-2A5983563F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D2B68D-EAA9-9899-0B84-17508851AF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AFCABC-E740-6B4F-1F5B-64C0B9C3621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51BE5D48-3F24-523E-EA35-2DDB727279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E37CEA-0B40-E6C9-A15A-25D2424FB229}"/>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88123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C1B4B-F4FE-80A5-1407-E7E8BD2DA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E3EE72-CE3C-A47E-ECB4-B473F270EB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816BE6-5983-C64B-70E4-6772A7EF5547}"/>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3CCB2A0C-32A4-41FD-A8C0-C863EA6EED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FA28DA-1BD1-DD47-F3FC-F1BAC8BFF5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486293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ECBB-3147-A62F-2330-A559CD95B3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0203BC-0CC7-E57D-BA0E-6EE626425B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8D7B10-EFCF-A8F7-92F5-81B1C3FD1C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E66904-4E2D-2952-2785-66EB012A8073}"/>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2C4DD5A6-D11E-BF30-DAA4-A237679685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9FA4B4-02E1-4503-34DE-5B2FD548EC57}"/>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405552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AF4F2-9BC8-FDCC-0279-EC2D29DB02A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179EB4-306A-D8FA-0935-3BB39DC5D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78F875-FBCE-CCA4-70DC-097DBFD7C1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3416FE-3BFF-4591-CCA9-52CC10384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E0EADD-A758-4218-2D83-F08CAAF8F2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F89A52-8513-2A70-E58E-476768E6744D}"/>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8" name="Footer Placeholder 7">
            <a:extLst>
              <a:ext uri="{FF2B5EF4-FFF2-40B4-BE49-F238E27FC236}">
                <a16:creationId xmlns:a16="http://schemas.microsoft.com/office/drawing/2014/main" id="{3D9C5116-B6F6-21FF-2F2A-E2E47931BE4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D63A92-BFB8-C6C6-F8D7-AE2BCE04734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412939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4454-1EC3-F5B7-0764-84176D3020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EE08FB-0A57-0EA9-1DC5-DEA3A81F7586}"/>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4" name="Footer Placeholder 3">
            <a:extLst>
              <a:ext uri="{FF2B5EF4-FFF2-40B4-BE49-F238E27FC236}">
                <a16:creationId xmlns:a16="http://schemas.microsoft.com/office/drawing/2014/main" id="{2BCAA5B1-3EAD-4ED8-432B-1F6CD12036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706D18-BF2C-73CB-58BC-6FE13FC9019C}"/>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21635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91B59F-8949-7FE1-52F2-D91D80D86F0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3" name="Footer Placeholder 2">
            <a:extLst>
              <a:ext uri="{FF2B5EF4-FFF2-40B4-BE49-F238E27FC236}">
                <a16:creationId xmlns:a16="http://schemas.microsoft.com/office/drawing/2014/main" id="{8435B010-B034-E168-404F-BCAC498DFC6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CDACE2-1C6A-1293-3F09-73CC9CFC93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78217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34200-FC77-DA15-25A4-78922E9C25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D7CD91-BFE9-A85E-6B71-59ACBA37A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0A10A44-C335-6EDE-3CCA-677191DBB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B2C65-B772-CAD1-B2A8-95DF1C0DF068}"/>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FB8C2FD-5DBB-EFC6-F9F0-4179E45948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588D7F-A1C0-AABF-26BD-38EA9FC582B1}"/>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444270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4564-3294-C5EC-E7D9-03BF250B6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10F8209-0C67-D59F-4906-9AE3EABF2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3D88D92-6C6E-60F0-9A91-C13768FE6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C30A3E-5AED-C001-E808-770917E0215A}"/>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A47F71C-E726-54FF-B5D6-AA5F1A1A6B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BEDCBD-F360-100C-B9AE-52B6BD8D0BC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74781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FA67A5-426D-4342-754F-2E515F3941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4EBC80-3136-D482-E0F7-3CFA87534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A19244-D3B1-88B7-D3B7-949871410C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BB1CBFD5-D664-C2E2-01DA-CE650A50B8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A40CBF-C8D1-2F61-7248-AC395622F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46CD-A4CA-4521-949C-EFFB2B367FF7}" type="slidenum">
              <a:rPr lang="en-GB" smtClean="0"/>
              <a:t>‹#›</a:t>
            </a:fld>
            <a:endParaRPr lang="en-GB"/>
          </a:p>
        </p:txBody>
      </p:sp>
    </p:spTree>
    <p:extLst>
      <p:ext uri="{BB962C8B-B14F-4D97-AF65-F5344CB8AC3E}">
        <p14:creationId xmlns:p14="http://schemas.microsoft.com/office/powerpoint/2010/main" val="128498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0"/>
            <a:ext cx="12192000" cy="914400"/>
          </a:xfrm>
          <a:custGeom>
            <a:avLst/>
            <a:gdLst/>
            <a:ahLst/>
            <a:cxnLst/>
            <a:rect l="l" t="t" r="r" b="b"/>
            <a:pathLst>
              <a:path w="10692130" h="1008380">
                <a:moveTo>
                  <a:pt x="10691749" y="0"/>
                </a:moveTo>
                <a:lnTo>
                  <a:pt x="10691749" y="0"/>
                </a:lnTo>
                <a:lnTo>
                  <a:pt x="0" y="0"/>
                </a:lnTo>
                <a:lnTo>
                  <a:pt x="0" y="6096"/>
                </a:lnTo>
                <a:lnTo>
                  <a:pt x="0" y="997458"/>
                </a:lnTo>
                <a:lnTo>
                  <a:pt x="0" y="1002792"/>
                </a:lnTo>
                <a:lnTo>
                  <a:pt x="0" y="1008126"/>
                </a:lnTo>
                <a:lnTo>
                  <a:pt x="6096" y="1008126"/>
                </a:lnTo>
                <a:lnTo>
                  <a:pt x="10686301" y="1008126"/>
                </a:lnTo>
                <a:lnTo>
                  <a:pt x="10691622" y="1008126"/>
                </a:lnTo>
                <a:lnTo>
                  <a:pt x="10691622" y="1002792"/>
                </a:lnTo>
                <a:lnTo>
                  <a:pt x="10691749" y="1002792"/>
                </a:lnTo>
                <a:lnTo>
                  <a:pt x="10691749" y="0"/>
                </a:lnTo>
                <a:close/>
              </a:path>
            </a:pathLst>
          </a:custGeom>
          <a:solidFill>
            <a:srgbClr val="002060"/>
          </a:solidFill>
        </p:spPr>
        <p:txBody>
          <a:bodyPr wrap="square" lIns="0" tIns="0" rIns="0" bIns="0" rtlCol="0"/>
          <a:lstStyle/>
          <a:p>
            <a:pPr marL="0" marR="0" lvl="0" indent="0" algn="l" defTabSz="829178" rtl="0" eaLnBrk="1" fontAlgn="auto" latinLnBrk="0" hangingPunct="1">
              <a:lnSpc>
                <a:spcPct val="100000"/>
              </a:lnSpc>
              <a:spcBef>
                <a:spcPts val="0"/>
              </a:spcBef>
              <a:spcAft>
                <a:spcPts val="0"/>
              </a:spcAft>
              <a:buClrTx/>
              <a:buSzTx/>
              <a:buFontTx/>
              <a:buNone/>
              <a:tabLst/>
              <a:defRPr/>
            </a:pPr>
            <a:endParaRPr kumimoji="0" sz="1632" b="0" i="0" u="none" strike="noStrike" kern="1200" cap="none" spc="0" normalizeH="0" baseline="0" noProof="0">
              <a:ln>
                <a:noFill/>
              </a:ln>
              <a:solidFill>
                <a:prstClr val="black"/>
              </a:solidFill>
              <a:effectLst/>
              <a:uLnTx/>
              <a:uFillTx/>
              <a:latin typeface="Calibri"/>
              <a:ea typeface="+mn-ea"/>
              <a:cs typeface="+mn-cs"/>
            </a:endParaRPr>
          </a:p>
        </p:txBody>
      </p:sp>
      <p:sp>
        <p:nvSpPr>
          <p:cNvPr id="4" name="Title 1">
            <a:extLst>
              <a:ext uri="{FF2B5EF4-FFF2-40B4-BE49-F238E27FC236}">
                <a16:creationId xmlns:a16="http://schemas.microsoft.com/office/drawing/2014/main" id="{814BD74A-F8E4-D077-1067-DCDDE2643CD7}"/>
              </a:ext>
            </a:extLst>
          </p:cNvPr>
          <p:cNvSpPr txBox="1">
            <a:spLocks/>
          </p:cNvSpPr>
          <p:nvPr/>
        </p:nvSpPr>
        <p:spPr>
          <a:xfrm>
            <a:off x="198168" y="78149"/>
            <a:ext cx="8363478" cy="752773"/>
          </a:xfrm>
          <a:prstGeom prst="rect">
            <a:avLst/>
          </a:prstGeom>
        </p:spPr>
        <p:txBody>
          <a:bodyPr vert="horz" lIns="72726" tIns="36363" rIns="72726" bIns="36363"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727272"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a:ea typeface="+mj-ea"/>
                <a:cs typeface="+mj-cs"/>
              </a:rPr>
              <a:t>Organizational culture </a:t>
            </a:r>
            <a:r>
              <a:rPr kumimoji="0" lang="en-GB" sz="2400" b="1" i="0" u="none" strike="noStrike" kern="1200" cap="none" spc="0" normalizeH="0" baseline="0" noProof="0">
                <a:ln>
                  <a:noFill/>
                </a:ln>
                <a:solidFill>
                  <a:prstClr val="white"/>
                </a:solidFill>
                <a:effectLst/>
                <a:uLnTx/>
                <a:uFillTx/>
                <a:latin typeface="Calibri" panose="020F0502020204030204"/>
                <a:ea typeface="+mj-ea"/>
                <a:cs typeface="+mj-cs"/>
              </a:rPr>
              <a:t>change assessment</a:t>
            </a:r>
            <a:endParaRPr kumimoji="0" lang="en-GB" sz="2400" b="1" i="0" u="none" strike="noStrike" kern="1200" cap="none" spc="0" normalizeH="0" baseline="0" noProof="0" dirty="0">
              <a:ln>
                <a:noFill/>
              </a:ln>
              <a:solidFill>
                <a:prstClr val="white"/>
              </a:solidFill>
              <a:effectLst/>
              <a:uLnTx/>
              <a:uFillTx/>
              <a:latin typeface="Calibri" panose="020F0502020204030204"/>
              <a:ea typeface="+mj-ea"/>
              <a:cs typeface="+mj-cs"/>
            </a:endParaRPr>
          </a:p>
        </p:txBody>
      </p:sp>
      <p:graphicFrame>
        <p:nvGraphicFramePr>
          <p:cNvPr id="2" name="Table 2">
            <a:extLst>
              <a:ext uri="{FF2B5EF4-FFF2-40B4-BE49-F238E27FC236}">
                <a16:creationId xmlns:a16="http://schemas.microsoft.com/office/drawing/2014/main" id="{E8B7EBFC-E72C-688F-5533-96BB713ED308}"/>
              </a:ext>
            </a:extLst>
          </p:cNvPr>
          <p:cNvGraphicFramePr>
            <a:graphicFrameLocks noGrp="1"/>
          </p:cNvGraphicFramePr>
          <p:nvPr/>
        </p:nvGraphicFramePr>
        <p:xfrm>
          <a:off x="463938" y="4741161"/>
          <a:ext cx="11133495" cy="1854200"/>
        </p:xfrm>
        <a:graphic>
          <a:graphicData uri="http://schemas.openxmlformats.org/drawingml/2006/table">
            <a:tbl>
              <a:tblPr firstRow="1" bandRow="1">
                <a:tableStyleId>{5C22544A-7EE6-4342-B048-85BDC9FD1C3A}</a:tableStyleId>
              </a:tblPr>
              <a:tblGrid>
                <a:gridCol w="2605315">
                  <a:extLst>
                    <a:ext uri="{9D8B030D-6E8A-4147-A177-3AD203B41FA5}">
                      <a16:colId xmlns:a16="http://schemas.microsoft.com/office/drawing/2014/main" val="1731391155"/>
                    </a:ext>
                  </a:extLst>
                </a:gridCol>
                <a:gridCol w="1045028">
                  <a:extLst>
                    <a:ext uri="{9D8B030D-6E8A-4147-A177-3AD203B41FA5}">
                      <a16:colId xmlns:a16="http://schemas.microsoft.com/office/drawing/2014/main" val="98415333"/>
                    </a:ext>
                  </a:extLst>
                </a:gridCol>
                <a:gridCol w="7483152">
                  <a:extLst>
                    <a:ext uri="{9D8B030D-6E8A-4147-A177-3AD203B41FA5}">
                      <a16:colId xmlns:a16="http://schemas.microsoft.com/office/drawing/2014/main" val="890399515"/>
                    </a:ext>
                  </a:extLst>
                </a:gridCol>
              </a:tblGrid>
              <a:tr h="370840">
                <a:tc>
                  <a:txBody>
                    <a:bodyPr/>
                    <a:lstStyle/>
                    <a:p>
                      <a:endParaRPr lang="en-GB" dirty="0"/>
                    </a:p>
                  </a:txBody>
                  <a:tcPr>
                    <a:solidFill>
                      <a:srgbClr val="002060"/>
                    </a:solidFill>
                  </a:tcPr>
                </a:tc>
                <a:tc>
                  <a:txBody>
                    <a:bodyPr/>
                    <a:lstStyle/>
                    <a:p>
                      <a:endParaRPr lang="en-GB"/>
                    </a:p>
                  </a:txBody>
                  <a:tcPr>
                    <a:solidFill>
                      <a:srgbClr val="002060"/>
                    </a:solidFill>
                  </a:tcPr>
                </a:tc>
                <a:tc>
                  <a:txBody>
                    <a:bodyPr/>
                    <a:lstStyle/>
                    <a:p>
                      <a:endParaRPr lang="en-GB" dirty="0"/>
                    </a:p>
                  </a:txBody>
                  <a:tcPr>
                    <a:solidFill>
                      <a:srgbClr val="002060"/>
                    </a:solidFill>
                  </a:tcPr>
                </a:tc>
                <a:extLst>
                  <a:ext uri="{0D108BD9-81ED-4DB2-BD59-A6C34878D82A}">
                    <a16:rowId xmlns:a16="http://schemas.microsoft.com/office/drawing/2014/main" val="4122217921"/>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480289164"/>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434010501"/>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956071077"/>
                  </a:ext>
                </a:extLst>
              </a:tr>
              <a:tr h="370840">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64238059"/>
                  </a:ext>
                </a:extLst>
              </a:tr>
            </a:tbl>
          </a:graphicData>
        </a:graphic>
      </p:graphicFrame>
      <p:sp>
        <p:nvSpPr>
          <p:cNvPr id="3" name="TextBox 2">
            <a:extLst>
              <a:ext uri="{FF2B5EF4-FFF2-40B4-BE49-F238E27FC236}">
                <a16:creationId xmlns:a16="http://schemas.microsoft.com/office/drawing/2014/main" id="{730E6512-0C4F-C57E-FAE7-1D0A0900745B}"/>
              </a:ext>
            </a:extLst>
          </p:cNvPr>
          <p:cNvSpPr txBox="1"/>
          <p:nvPr/>
        </p:nvSpPr>
        <p:spPr>
          <a:xfrm>
            <a:off x="463938" y="4741161"/>
            <a:ext cx="261464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Culture trait</a:t>
            </a:r>
          </a:p>
        </p:txBody>
      </p:sp>
      <p:sp>
        <p:nvSpPr>
          <p:cNvPr id="5" name="TextBox 4">
            <a:extLst>
              <a:ext uri="{FF2B5EF4-FFF2-40B4-BE49-F238E27FC236}">
                <a16:creationId xmlns:a16="http://schemas.microsoft.com/office/drawing/2014/main" id="{EC8AB4DB-C623-88E0-97B2-C7E688B2132F}"/>
              </a:ext>
            </a:extLst>
          </p:cNvPr>
          <p:cNvSpPr txBox="1"/>
          <p:nvPr/>
        </p:nvSpPr>
        <p:spPr>
          <a:xfrm>
            <a:off x="3078584" y="4741161"/>
            <a:ext cx="10077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Score</a:t>
            </a:r>
          </a:p>
        </p:txBody>
      </p:sp>
      <p:sp>
        <p:nvSpPr>
          <p:cNvPr id="6" name="TextBox 5">
            <a:extLst>
              <a:ext uri="{FF2B5EF4-FFF2-40B4-BE49-F238E27FC236}">
                <a16:creationId xmlns:a16="http://schemas.microsoft.com/office/drawing/2014/main" id="{20EF160F-ECC6-6AD4-0202-961A04709403}"/>
              </a:ext>
            </a:extLst>
          </p:cNvPr>
          <p:cNvSpPr txBox="1"/>
          <p:nvPr/>
        </p:nvSpPr>
        <p:spPr>
          <a:xfrm>
            <a:off x="6373326" y="4741161"/>
            <a:ext cx="261464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How to change the culture</a:t>
            </a:r>
          </a:p>
        </p:txBody>
      </p:sp>
      <p:graphicFrame>
        <p:nvGraphicFramePr>
          <p:cNvPr id="31" name="Table 2">
            <a:extLst>
              <a:ext uri="{FF2B5EF4-FFF2-40B4-BE49-F238E27FC236}">
                <a16:creationId xmlns:a16="http://schemas.microsoft.com/office/drawing/2014/main" id="{0F3BCABD-F159-7F77-01E2-E37D053F0F7B}"/>
              </a:ext>
            </a:extLst>
          </p:cNvPr>
          <p:cNvGraphicFramePr>
            <a:graphicFrameLocks noGrp="1"/>
          </p:cNvGraphicFramePr>
          <p:nvPr/>
        </p:nvGraphicFramePr>
        <p:xfrm>
          <a:off x="464975" y="2555585"/>
          <a:ext cx="11133495" cy="1854200"/>
        </p:xfrm>
        <a:graphic>
          <a:graphicData uri="http://schemas.openxmlformats.org/drawingml/2006/table">
            <a:tbl>
              <a:tblPr firstRow="1" bandRow="1">
                <a:tableStyleId>{5C22544A-7EE6-4342-B048-85BDC9FD1C3A}</a:tableStyleId>
              </a:tblPr>
              <a:tblGrid>
                <a:gridCol w="2605315">
                  <a:extLst>
                    <a:ext uri="{9D8B030D-6E8A-4147-A177-3AD203B41FA5}">
                      <a16:colId xmlns:a16="http://schemas.microsoft.com/office/drawing/2014/main" val="1731391155"/>
                    </a:ext>
                  </a:extLst>
                </a:gridCol>
                <a:gridCol w="1045028">
                  <a:extLst>
                    <a:ext uri="{9D8B030D-6E8A-4147-A177-3AD203B41FA5}">
                      <a16:colId xmlns:a16="http://schemas.microsoft.com/office/drawing/2014/main" val="98415333"/>
                    </a:ext>
                  </a:extLst>
                </a:gridCol>
                <a:gridCol w="7483152">
                  <a:extLst>
                    <a:ext uri="{9D8B030D-6E8A-4147-A177-3AD203B41FA5}">
                      <a16:colId xmlns:a16="http://schemas.microsoft.com/office/drawing/2014/main" val="890399515"/>
                    </a:ext>
                  </a:extLst>
                </a:gridCol>
              </a:tblGrid>
              <a:tr h="370840">
                <a:tc>
                  <a:txBody>
                    <a:bodyPr/>
                    <a:lstStyle/>
                    <a:p>
                      <a:endParaRPr lang="en-GB" dirty="0"/>
                    </a:p>
                  </a:txBody>
                  <a:tcPr>
                    <a:solidFill>
                      <a:srgbClr val="002060"/>
                    </a:solidFill>
                  </a:tcPr>
                </a:tc>
                <a:tc>
                  <a:txBody>
                    <a:bodyPr/>
                    <a:lstStyle/>
                    <a:p>
                      <a:endParaRPr lang="en-GB"/>
                    </a:p>
                  </a:txBody>
                  <a:tcPr>
                    <a:solidFill>
                      <a:srgbClr val="002060"/>
                    </a:solidFill>
                  </a:tcPr>
                </a:tc>
                <a:tc>
                  <a:txBody>
                    <a:bodyPr/>
                    <a:lstStyle/>
                    <a:p>
                      <a:endParaRPr lang="en-GB" dirty="0"/>
                    </a:p>
                  </a:txBody>
                  <a:tcPr>
                    <a:solidFill>
                      <a:srgbClr val="002060"/>
                    </a:solidFill>
                  </a:tcPr>
                </a:tc>
                <a:extLst>
                  <a:ext uri="{0D108BD9-81ED-4DB2-BD59-A6C34878D82A}">
                    <a16:rowId xmlns:a16="http://schemas.microsoft.com/office/drawing/2014/main" val="4122217921"/>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480289164"/>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434010501"/>
                  </a:ext>
                </a:extLst>
              </a:tr>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956071077"/>
                  </a:ext>
                </a:extLst>
              </a:tr>
              <a:tr h="370840">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64238059"/>
                  </a:ext>
                </a:extLst>
              </a:tr>
            </a:tbl>
          </a:graphicData>
        </a:graphic>
      </p:graphicFrame>
      <p:sp>
        <p:nvSpPr>
          <p:cNvPr id="32" name="TextBox 31">
            <a:extLst>
              <a:ext uri="{FF2B5EF4-FFF2-40B4-BE49-F238E27FC236}">
                <a16:creationId xmlns:a16="http://schemas.microsoft.com/office/drawing/2014/main" id="{AC10D0C2-892A-EE17-BF23-8D4BB0357536}"/>
              </a:ext>
            </a:extLst>
          </p:cNvPr>
          <p:cNvSpPr txBox="1"/>
          <p:nvPr/>
        </p:nvSpPr>
        <p:spPr>
          <a:xfrm>
            <a:off x="464975" y="2555585"/>
            <a:ext cx="261464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Culture trait</a:t>
            </a:r>
          </a:p>
        </p:txBody>
      </p:sp>
      <p:sp>
        <p:nvSpPr>
          <p:cNvPr id="33" name="TextBox 32">
            <a:extLst>
              <a:ext uri="{FF2B5EF4-FFF2-40B4-BE49-F238E27FC236}">
                <a16:creationId xmlns:a16="http://schemas.microsoft.com/office/drawing/2014/main" id="{17205AA1-6508-7B69-24D1-EF76D6F7E100}"/>
              </a:ext>
            </a:extLst>
          </p:cNvPr>
          <p:cNvSpPr txBox="1"/>
          <p:nvPr/>
        </p:nvSpPr>
        <p:spPr>
          <a:xfrm>
            <a:off x="3079621" y="2555585"/>
            <a:ext cx="10077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Score</a:t>
            </a:r>
          </a:p>
        </p:txBody>
      </p:sp>
      <p:sp>
        <p:nvSpPr>
          <p:cNvPr id="34" name="TextBox 33">
            <a:extLst>
              <a:ext uri="{FF2B5EF4-FFF2-40B4-BE49-F238E27FC236}">
                <a16:creationId xmlns:a16="http://schemas.microsoft.com/office/drawing/2014/main" id="{0BFBB4D3-1D52-3379-B2B7-C87B1BA55BCA}"/>
              </a:ext>
            </a:extLst>
          </p:cNvPr>
          <p:cNvSpPr txBox="1"/>
          <p:nvPr/>
        </p:nvSpPr>
        <p:spPr>
          <a:xfrm>
            <a:off x="6374363" y="2555585"/>
            <a:ext cx="261464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Commentary</a:t>
            </a:r>
          </a:p>
        </p:txBody>
      </p:sp>
      <p:sp>
        <p:nvSpPr>
          <p:cNvPr id="49" name="TextBox 48">
            <a:extLst>
              <a:ext uri="{FF2B5EF4-FFF2-40B4-BE49-F238E27FC236}">
                <a16:creationId xmlns:a16="http://schemas.microsoft.com/office/drawing/2014/main" id="{E61BFCA5-72F8-6C02-70D0-144BA7311CDC}"/>
              </a:ext>
            </a:extLst>
          </p:cNvPr>
          <p:cNvSpPr txBox="1"/>
          <p:nvPr/>
        </p:nvSpPr>
        <p:spPr>
          <a:xfrm>
            <a:off x="9209833" y="1651233"/>
            <a:ext cx="2547257"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Score key: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1 – Not at all 3 – Somewhat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5 – Completely</a:t>
            </a:r>
          </a:p>
        </p:txBody>
      </p:sp>
      <p:sp>
        <p:nvSpPr>
          <p:cNvPr id="7" name="TextBox 6">
            <a:extLst>
              <a:ext uri="{FF2B5EF4-FFF2-40B4-BE49-F238E27FC236}">
                <a16:creationId xmlns:a16="http://schemas.microsoft.com/office/drawing/2014/main" id="{B9D0CDFF-ECDF-9F15-E59B-3EBC56A2A8CF}"/>
              </a:ext>
            </a:extLst>
          </p:cNvPr>
          <p:cNvSpPr txBox="1"/>
          <p:nvPr/>
        </p:nvSpPr>
        <p:spPr>
          <a:xfrm>
            <a:off x="529389" y="1022684"/>
            <a:ext cx="8560469" cy="1323439"/>
          </a:xfrm>
          <a:prstGeom prst="rect">
            <a:avLst/>
          </a:prstGeom>
          <a:noFill/>
        </p:spPr>
        <p:txBody>
          <a:bodyPr wrap="square" rtlCol="0">
            <a:spAutoFit/>
          </a:bodyPr>
          <a:lstStyle/>
          <a:p>
            <a:pPr marL="285750" indent="-285750">
              <a:buFont typeface="Arial" panose="020B0604020202020204" pitchFamily="34" charset="0"/>
              <a:buChar char="•"/>
            </a:pPr>
            <a:r>
              <a:rPr lang="en-GB" sz="1600" dirty="0"/>
              <a:t>Identify the GOOD culture traits you would like (openness, transparency, change focused etc.) and score your business/team against whether or not they are (see key).</a:t>
            </a:r>
          </a:p>
          <a:p>
            <a:pPr marL="285750" indent="-285750">
              <a:buFont typeface="Arial" panose="020B0604020202020204" pitchFamily="34" charset="0"/>
              <a:buChar char="•"/>
            </a:pPr>
            <a:r>
              <a:rPr lang="en-GB" sz="1600" dirty="0"/>
              <a:t>Add commentary to why you came to this score. </a:t>
            </a:r>
          </a:p>
          <a:p>
            <a:pPr marL="285750" indent="-285750">
              <a:buFont typeface="Arial" panose="020B0604020202020204" pitchFamily="34" charset="0"/>
              <a:buChar char="•"/>
            </a:pPr>
            <a:r>
              <a:rPr lang="en-GB" sz="1600" dirty="0"/>
              <a:t>Repeat this on grid two but this time, identify how you plan to change the culture, thinking about the likely impact of that change and ease at which you could do it. </a:t>
            </a:r>
          </a:p>
        </p:txBody>
      </p:sp>
    </p:spTree>
    <p:extLst>
      <p:ext uri="{BB962C8B-B14F-4D97-AF65-F5344CB8AC3E}">
        <p14:creationId xmlns:p14="http://schemas.microsoft.com/office/powerpoint/2010/main" val="190834630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Bryan Cave Leighton Paisner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Chapman</dc:creator>
  <cp:lastModifiedBy>Robert Chapman</cp:lastModifiedBy>
  <cp:revision>5</cp:revision>
  <dcterms:created xsi:type="dcterms:W3CDTF">2024-04-03T18:06:48Z</dcterms:created>
  <dcterms:modified xsi:type="dcterms:W3CDTF">2024-05-25T14:26:04Z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stomFooter">
    <vt:lpwstr>Unprofiled document</vt:lpwstr>
  </property>
  <property fmtid="{D5CDD505-2E9C-101B-9397-08002B2CF9AE}" pid="3" name="DocIdFormat">
    <vt:lpwstr/>
  </property>
  <property fmtid="{D5CDD505-2E9C-101B-9397-08002B2CF9AE}" pid="4" name="Keywords">
    <vt:lpwstr>Unprofiled document</vt:lpwstr>
  </property>
  <property fmtid="{D5CDD505-2E9C-101B-9397-08002B2CF9AE}" pid="5" name="LastEdit">
    <vt:lpwstr>03.04.24</vt:lpwstr>
  </property>
  <property fmtid="{D5CDD505-2E9C-101B-9397-08002B2CF9AE}" pid="6" name="VersionCreated">
    <vt:lpwstr/>
  </property>
  <property fmtid="{D5CDD505-2E9C-101B-9397-08002B2CF9AE}" pid="7" name="CreateDate">
    <vt:lpwstr/>
  </property>
</Properties>
</file>