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1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7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3A892-62DF-4D63-8C70-2F6E9429CFFC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64170-F9D0-476B-8C22-24785A0B1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82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List of changes &amp; improvements, original state metrics, target state metrics, current performance, comments</a:t>
            </a:r>
          </a:p>
          <a:p>
            <a:r>
              <a:rPr lang="en-GB" dirty="0"/>
              <a:t>You can also say some improvements like submitting request can be removed IF always consistent and never deviated</a:t>
            </a:r>
          </a:p>
          <a:p>
            <a:r>
              <a:rPr lang="en-GB" dirty="0"/>
              <a:t>You can also look at specific metrics such as approval of request</a:t>
            </a:r>
          </a:p>
          <a:p>
            <a:r>
              <a:rPr lang="en-GB" dirty="0"/>
              <a:t>Approving requests first time was a target because the back and forth takes time, and having individuals understand the guidance well and acting accordingly helps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F48728-3319-456A-961F-138F9556F63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401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67663" y="1674367"/>
            <a:ext cx="9456673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920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12192000" y="0"/>
                </a:moveTo>
                <a:lnTo>
                  <a:pt x="0" y="0"/>
                </a:lnTo>
                <a:lnTo>
                  <a:pt x="0" y="1143000"/>
                </a:lnTo>
                <a:lnTo>
                  <a:pt x="12192000" y="1143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0" y="1143000"/>
                </a:moveTo>
                <a:lnTo>
                  <a:pt x="12192000" y="1143000"/>
                </a:lnTo>
                <a:lnTo>
                  <a:pt x="12192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1295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53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469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439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170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6731" y="1575816"/>
            <a:ext cx="10638536" cy="270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5428" y="1850897"/>
            <a:ext cx="10661142" cy="468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75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-6095" y="0"/>
            <a:ext cx="12205335" cy="891397"/>
            <a:chOff x="-6095" y="0"/>
            <a:chExt cx="12205335" cy="1156335"/>
          </a:xfrm>
        </p:grpSpPr>
        <p:sp>
          <p:nvSpPr>
            <p:cNvPr id="5" name="object 5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121920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12192000" y="11430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0" y="1143000"/>
                  </a:moveTo>
                  <a:lnTo>
                    <a:pt x="12192000" y="114300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1295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7F50547-7E7E-BB3B-4138-AD9B56D6C558}"/>
              </a:ext>
            </a:extLst>
          </p:cNvPr>
          <p:cNvSpPr txBox="1">
            <a:spLocks/>
          </p:cNvSpPr>
          <p:nvPr/>
        </p:nvSpPr>
        <p:spPr>
          <a:xfrm>
            <a:off x="198168" y="78149"/>
            <a:ext cx="8363478" cy="752773"/>
          </a:xfrm>
          <a:prstGeom prst="rect">
            <a:avLst/>
          </a:prstGeom>
        </p:spPr>
        <p:txBody>
          <a:bodyPr vert="horz" lIns="72726" tIns="36363" rIns="72726" bIns="36363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7272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Improvement metrics monitoring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9592A7-3364-E8DD-7EB1-88D0725C13C0}"/>
              </a:ext>
            </a:extLst>
          </p:cNvPr>
          <p:cNvSpPr txBox="1"/>
          <p:nvPr/>
        </p:nvSpPr>
        <p:spPr>
          <a:xfrm>
            <a:off x="281762" y="1155937"/>
            <a:ext cx="11324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When you make changes to a process, </a:t>
            </a:r>
            <a:r>
              <a:rPr kumimoji="0" lang="en-GB" sz="16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</a:t>
            </a:r>
            <a:r>
              <a:rPr lang="en-GB" sz="1600" dirty="0">
                <a:solidFill>
                  <a:prstClr val="black"/>
                </a:solidFill>
                <a:latin typeface="Calibri"/>
              </a:rPr>
              <a:t>u need to baseline current performance, identify your targeted performance and track the performance post completion of the changes.</a:t>
            </a: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/>
              </a:rPr>
              <a:t>Examples given below – this template can be used as part of a wider pack pre and post improvement delivery.</a:t>
            </a:r>
          </a:p>
        </p:txBody>
      </p:sp>
      <p:graphicFrame>
        <p:nvGraphicFramePr>
          <p:cNvPr id="25" name="Table 13">
            <a:extLst>
              <a:ext uri="{FF2B5EF4-FFF2-40B4-BE49-F238E27FC236}">
                <a16:creationId xmlns:a16="http://schemas.microsoft.com/office/drawing/2014/main" id="{7AE023A6-4B90-D63F-22D2-383C5B8FC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45629"/>
              </p:ext>
            </p:extLst>
          </p:nvPr>
        </p:nvGraphicFramePr>
        <p:xfrm>
          <a:off x="342487" y="2280203"/>
          <a:ext cx="11270350" cy="3995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642">
                  <a:extLst>
                    <a:ext uri="{9D8B030D-6E8A-4147-A177-3AD203B41FA5}">
                      <a16:colId xmlns:a16="http://schemas.microsoft.com/office/drawing/2014/main" val="3576063812"/>
                    </a:ext>
                  </a:extLst>
                </a:gridCol>
                <a:gridCol w="1586927">
                  <a:extLst>
                    <a:ext uri="{9D8B030D-6E8A-4147-A177-3AD203B41FA5}">
                      <a16:colId xmlns:a16="http://schemas.microsoft.com/office/drawing/2014/main" val="2203240822"/>
                    </a:ext>
                  </a:extLst>
                </a:gridCol>
                <a:gridCol w="1361641">
                  <a:extLst>
                    <a:ext uri="{9D8B030D-6E8A-4147-A177-3AD203B41FA5}">
                      <a16:colId xmlns:a16="http://schemas.microsoft.com/office/drawing/2014/main" val="1467588818"/>
                    </a:ext>
                  </a:extLst>
                </a:gridCol>
                <a:gridCol w="1735520">
                  <a:extLst>
                    <a:ext uri="{9D8B030D-6E8A-4147-A177-3AD203B41FA5}">
                      <a16:colId xmlns:a16="http://schemas.microsoft.com/office/drawing/2014/main" val="1975856133"/>
                    </a:ext>
                  </a:extLst>
                </a:gridCol>
                <a:gridCol w="2772620">
                  <a:extLst>
                    <a:ext uri="{9D8B030D-6E8A-4147-A177-3AD203B41FA5}">
                      <a16:colId xmlns:a16="http://schemas.microsoft.com/office/drawing/2014/main" val="3013782397"/>
                    </a:ext>
                  </a:extLst>
                </a:gridCol>
              </a:tblGrid>
              <a:tr h="57075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566500"/>
                  </a:ext>
                </a:extLst>
              </a:tr>
              <a:tr h="57075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289982"/>
                  </a:ext>
                </a:extLst>
              </a:tr>
              <a:tr h="57075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361142"/>
                  </a:ext>
                </a:extLst>
              </a:tr>
              <a:tr h="57075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332818"/>
                  </a:ext>
                </a:extLst>
              </a:tr>
              <a:tr h="57075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339402"/>
                  </a:ext>
                </a:extLst>
              </a:tr>
              <a:tr h="57075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279182"/>
                  </a:ext>
                </a:extLst>
              </a:tr>
              <a:tr h="57075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79657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B08BDF78-4104-F1E7-CD0F-F49DDE2F66DC}"/>
              </a:ext>
            </a:extLst>
          </p:cNvPr>
          <p:cNvSpPr txBox="1"/>
          <p:nvPr/>
        </p:nvSpPr>
        <p:spPr>
          <a:xfrm>
            <a:off x="342487" y="2365952"/>
            <a:ext cx="3805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Improvement measure / metric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BDAF1D0-7D9E-83B7-759A-4986ACB0AEEF}"/>
              </a:ext>
            </a:extLst>
          </p:cNvPr>
          <p:cNvSpPr txBox="1"/>
          <p:nvPr/>
        </p:nvSpPr>
        <p:spPr>
          <a:xfrm>
            <a:off x="4220477" y="2280203"/>
            <a:ext cx="1463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Original performance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EE6F6DE-5F92-47D3-E773-3F35C564C9E5}"/>
              </a:ext>
            </a:extLst>
          </p:cNvPr>
          <p:cNvSpPr txBox="1"/>
          <p:nvPr/>
        </p:nvSpPr>
        <p:spPr>
          <a:xfrm>
            <a:off x="5774664" y="2290953"/>
            <a:ext cx="1326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Targeted performance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B780CBA-E949-6779-0C9A-87001CCEE689}"/>
              </a:ext>
            </a:extLst>
          </p:cNvPr>
          <p:cNvSpPr txBox="1"/>
          <p:nvPr/>
        </p:nvSpPr>
        <p:spPr>
          <a:xfrm>
            <a:off x="7170282" y="2270876"/>
            <a:ext cx="1557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 performance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1A7372-21C8-7B90-2F00-7DA6C74C59E1}"/>
              </a:ext>
            </a:extLst>
          </p:cNvPr>
          <p:cNvSpPr txBox="1"/>
          <p:nvPr/>
        </p:nvSpPr>
        <p:spPr>
          <a:xfrm>
            <a:off x="8926742" y="2365952"/>
            <a:ext cx="257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Commentary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21AEFC4-9274-9253-ABD3-C5921039F364}"/>
              </a:ext>
            </a:extLst>
          </p:cNvPr>
          <p:cNvSpPr txBox="1"/>
          <p:nvPr/>
        </p:nvSpPr>
        <p:spPr>
          <a:xfrm>
            <a:off x="342487" y="4098307"/>
            <a:ext cx="3805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HR processes in system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67AF7A5-D370-4242-872F-7B1CA0E5B3E0}"/>
              </a:ext>
            </a:extLst>
          </p:cNvPr>
          <p:cNvSpPr txBox="1"/>
          <p:nvPr/>
        </p:nvSpPr>
        <p:spPr>
          <a:xfrm>
            <a:off x="342487" y="4680002"/>
            <a:ext cx="3805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827948-7AE4-AAEA-5D96-C206A4D57320}"/>
              </a:ext>
            </a:extLst>
          </p:cNvPr>
          <p:cNvSpPr txBox="1"/>
          <p:nvPr/>
        </p:nvSpPr>
        <p:spPr>
          <a:xfrm>
            <a:off x="336588" y="5249207"/>
            <a:ext cx="3805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E4282F3-2F73-F8C8-0583-8FEF9AD46FE0}"/>
              </a:ext>
            </a:extLst>
          </p:cNvPr>
          <p:cNvSpPr txBox="1"/>
          <p:nvPr/>
        </p:nvSpPr>
        <p:spPr>
          <a:xfrm>
            <a:off x="336588" y="5830902"/>
            <a:ext cx="3805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0A8F5ED-9C54-FE84-B0E6-57CFC36E3BDE}"/>
              </a:ext>
            </a:extLst>
          </p:cNvPr>
          <p:cNvSpPr txBox="1"/>
          <p:nvPr/>
        </p:nvSpPr>
        <p:spPr>
          <a:xfrm>
            <a:off x="336588" y="2945455"/>
            <a:ext cx="3805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improvements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F7727AC-7E84-BE89-A48E-F250453E540B}"/>
              </a:ext>
            </a:extLst>
          </p:cNvPr>
          <p:cNvSpPr txBox="1"/>
          <p:nvPr/>
        </p:nvSpPr>
        <p:spPr>
          <a:xfrm>
            <a:off x="336588" y="3547629"/>
            <a:ext cx="3805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Line Manager processes in system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C122247-CC8D-7CC4-45B9-9C14FF35884F}"/>
              </a:ext>
            </a:extLst>
          </p:cNvPr>
          <p:cNvSpPr txBox="1"/>
          <p:nvPr/>
        </p:nvSpPr>
        <p:spPr>
          <a:xfrm>
            <a:off x="4224262" y="2886540"/>
            <a:ext cx="1467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Average process cycle time: 15 days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EDC2862-79BA-209E-27EA-2273B55763C4}"/>
              </a:ext>
            </a:extLst>
          </p:cNvPr>
          <p:cNvSpPr txBox="1"/>
          <p:nvPr/>
        </p:nvSpPr>
        <p:spPr>
          <a:xfrm>
            <a:off x="8838073" y="2875728"/>
            <a:ext cx="2774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 increased absence rate within HR appears to be impacting approvals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A0874F8-F852-7495-A918-BB59931700BC}"/>
              </a:ext>
            </a:extLst>
          </p:cNvPr>
          <p:cNvSpPr txBox="1"/>
          <p:nvPr/>
        </p:nvSpPr>
        <p:spPr>
          <a:xfrm>
            <a:off x="5676502" y="2892640"/>
            <a:ext cx="1467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Average process cycle time: 8 days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95F49C7-BEDB-78C6-CB63-CD3770E64AEC}"/>
              </a:ext>
            </a:extLst>
          </p:cNvPr>
          <p:cNvSpPr txBox="1"/>
          <p:nvPr/>
        </p:nvSpPr>
        <p:spPr>
          <a:xfrm>
            <a:off x="7215090" y="2895804"/>
            <a:ext cx="1467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Average process cycle time: 10 days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E3255A0-C04C-8861-2755-08B5DD5AFE28}"/>
              </a:ext>
            </a:extLst>
          </p:cNvPr>
          <p:cNvSpPr txBox="1"/>
          <p:nvPr/>
        </p:nvSpPr>
        <p:spPr>
          <a:xfrm>
            <a:off x="4208690" y="3458475"/>
            <a:ext cx="1467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Average process cycle time: 5 days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2FED690-1398-D6A8-5257-6858459E4D2A}"/>
              </a:ext>
            </a:extLst>
          </p:cNvPr>
          <p:cNvSpPr txBox="1"/>
          <p:nvPr/>
        </p:nvSpPr>
        <p:spPr>
          <a:xfrm>
            <a:off x="8822501" y="3447663"/>
            <a:ext cx="2774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Line Managers continue to process in the system, with notifications assisting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10DE75B-7D81-221D-CDDA-9E399B6F9DD7}"/>
              </a:ext>
            </a:extLst>
          </p:cNvPr>
          <p:cNvSpPr txBox="1"/>
          <p:nvPr/>
        </p:nvSpPr>
        <p:spPr>
          <a:xfrm>
            <a:off x="5660930" y="3464575"/>
            <a:ext cx="1467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Average process cycle time: 2 days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52585986-94F7-BDEE-4939-1D6A91EBB347}"/>
              </a:ext>
            </a:extLst>
          </p:cNvPr>
          <p:cNvSpPr txBox="1"/>
          <p:nvPr/>
        </p:nvSpPr>
        <p:spPr>
          <a:xfrm>
            <a:off x="7199518" y="3467739"/>
            <a:ext cx="1467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Average process cycle time: 2 days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6BA2036-77A8-957B-1FD1-AF3CDAE177D8}"/>
              </a:ext>
            </a:extLst>
          </p:cNvPr>
          <p:cNvSpPr txBox="1"/>
          <p:nvPr/>
        </p:nvSpPr>
        <p:spPr>
          <a:xfrm>
            <a:off x="4217299" y="4037556"/>
            <a:ext cx="1467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Average process cycle time: 4 days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5194A5A-29D8-DE0E-C480-384EDAB41353}"/>
              </a:ext>
            </a:extLst>
          </p:cNvPr>
          <p:cNvSpPr txBox="1"/>
          <p:nvPr/>
        </p:nvSpPr>
        <p:spPr>
          <a:xfrm>
            <a:off x="8831110" y="4026744"/>
            <a:ext cx="2774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 increased absence rate within HR appears to be impacting processing times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C8B5388-8E9E-B5EE-F9D5-DD14624FAF08}"/>
              </a:ext>
            </a:extLst>
          </p:cNvPr>
          <p:cNvSpPr txBox="1"/>
          <p:nvPr/>
        </p:nvSpPr>
        <p:spPr>
          <a:xfrm>
            <a:off x="5669539" y="4043656"/>
            <a:ext cx="1467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Average process cycle time: 2 days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92ADD3E-A6C2-F316-1200-A9A03A5E6417}"/>
              </a:ext>
            </a:extLst>
          </p:cNvPr>
          <p:cNvSpPr txBox="1"/>
          <p:nvPr/>
        </p:nvSpPr>
        <p:spPr>
          <a:xfrm>
            <a:off x="7208127" y="4046820"/>
            <a:ext cx="1467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Average process cycle time: 3 days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55D9073-D2B1-FCD5-1FD9-2A4551F17971}"/>
              </a:ext>
            </a:extLst>
          </p:cNvPr>
          <p:cNvSpPr txBox="1"/>
          <p:nvPr/>
        </p:nvSpPr>
        <p:spPr>
          <a:xfrm>
            <a:off x="4201726" y="4609491"/>
            <a:ext cx="1490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A57529E-4FE7-4C94-2D24-5AA536CE9D2C}"/>
              </a:ext>
            </a:extLst>
          </p:cNvPr>
          <p:cNvSpPr txBox="1"/>
          <p:nvPr/>
        </p:nvSpPr>
        <p:spPr>
          <a:xfrm>
            <a:off x="8815538" y="4598679"/>
            <a:ext cx="2774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33D0B275-58F7-50AB-330C-29789FF783AA}"/>
              </a:ext>
            </a:extLst>
          </p:cNvPr>
          <p:cNvSpPr txBox="1"/>
          <p:nvPr/>
        </p:nvSpPr>
        <p:spPr>
          <a:xfrm>
            <a:off x="5653967" y="4615591"/>
            <a:ext cx="146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C05DA692-E4D2-9D14-54DB-C763C687115E}"/>
              </a:ext>
            </a:extLst>
          </p:cNvPr>
          <p:cNvSpPr txBox="1"/>
          <p:nvPr/>
        </p:nvSpPr>
        <p:spPr>
          <a:xfrm>
            <a:off x="7192555" y="4618755"/>
            <a:ext cx="146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1C95B2F2-BF22-106F-EC11-7FF5E1BA4D7B}"/>
              </a:ext>
            </a:extLst>
          </p:cNvPr>
          <p:cNvSpPr txBox="1"/>
          <p:nvPr/>
        </p:nvSpPr>
        <p:spPr>
          <a:xfrm>
            <a:off x="4208689" y="5181426"/>
            <a:ext cx="1490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28B18C53-A863-A5DF-F83E-F39A67CFA153}"/>
              </a:ext>
            </a:extLst>
          </p:cNvPr>
          <p:cNvSpPr txBox="1"/>
          <p:nvPr/>
        </p:nvSpPr>
        <p:spPr>
          <a:xfrm>
            <a:off x="8822501" y="5170614"/>
            <a:ext cx="2774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4436097-E665-690B-F810-4FA323E8CB1C}"/>
              </a:ext>
            </a:extLst>
          </p:cNvPr>
          <p:cNvSpPr txBox="1"/>
          <p:nvPr/>
        </p:nvSpPr>
        <p:spPr>
          <a:xfrm>
            <a:off x="5660930" y="5187526"/>
            <a:ext cx="146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D6F8C13-5DA7-6A64-E327-E9925015A4EF}"/>
              </a:ext>
            </a:extLst>
          </p:cNvPr>
          <p:cNvSpPr txBox="1"/>
          <p:nvPr/>
        </p:nvSpPr>
        <p:spPr>
          <a:xfrm>
            <a:off x="7101635" y="5190690"/>
            <a:ext cx="1736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7D8EA74-3E52-94EB-0E2A-9D809EB02208}"/>
              </a:ext>
            </a:extLst>
          </p:cNvPr>
          <p:cNvSpPr txBox="1"/>
          <p:nvPr/>
        </p:nvSpPr>
        <p:spPr>
          <a:xfrm>
            <a:off x="4170583" y="5753335"/>
            <a:ext cx="1490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2EE9BFA6-4837-CFB5-B1F3-A3A16E418C9E}"/>
              </a:ext>
            </a:extLst>
          </p:cNvPr>
          <p:cNvSpPr txBox="1"/>
          <p:nvPr/>
        </p:nvSpPr>
        <p:spPr>
          <a:xfrm>
            <a:off x="8784395" y="5742523"/>
            <a:ext cx="2774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...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386407F0-3E1C-12FD-50F1-C6DD870B13B2}"/>
              </a:ext>
            </a:extLst>
          </p:cNvPr>
          <p:cNvSpPr txBox="1"/>
          <p:nvPr/>
        </p:nvSpPr>
        <p:spPr>
          <a:xfrm>
            <a:off x="5657819" y="5760040"/>
            <a:ext cx="146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678E16A-EE59-9D3D-145A-4C2AFEFC6922}"/>
              </a:ext>
            </a:extLst>
          </p:cNvPr>
          <p:cNvSpPr txBox="1"/>
          <p:nvPr/>
        </p:nvSpPr>
        <p:spPr>
          <a:xfrm>
            <a:off x="7063529" y="5762599"/>
            <a:ext cx="1736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6389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91" grpId="0"/>
      <p:bldP spid="92" grpId="0"/>
      <p:bldP spid="93" grpId="0"/>
      <p:bldP spid="96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>Bryan Cave Leighton Paisner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Chapman</dc:creator>
  <cp:lastModifiedBy>Robert Chapman</cp:lastModifiedBy>
  <cp:revision>2</cp:revision>
  <dcterms:created xsi:type="dcterms:W3CDTF">2024-05-25T14:16:54Z</dcterms:created>
  <dcterms:modified xsi:type="dcterms:W3CDTF">2024-05-25T14:19:15Z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Footer">
    <vt:lpwstr>Unprofiled document</vt:lpwstr>
  </property>
  <property fmtid="{D5CDD505-2E9C-101B-9397-08002B2CF9AE}" pid="3" name="DocIdFormat">
    <vt:lpwstr/>
  </property>
  <property fmtid="{D5CDD505-2E9C-101B-9397-08002B2CF9AE}" pid="4" name="Keywords">
    <vt:lpwstr>Unprofiled document</vt:lpwstr>
  </property>
  <property fmtid="{D5CDD505-2E9C-101B-9397-08002B2CF9AE}" pid="5" name="LastEdit">
    <vt:lpwstr/>
  </property>
  <property fmtid="{D5CDD505-2E9C-101B-9397-08002B2CF9AE}" pid="6" name="VersionCreated">
    <vt:lpwstr/>
  </property>
  <property fmtid="{D5CDD505-2E9C-101B-9397-08002B2CF9AE}" pid="7" name="CreateDate">
    <vt:lpwstr/>
  </property>
</Properties>
</file>