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9AE27-C6BF-49AD-968E-13E5714A045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C779A-8785-4745-92AA-366420658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60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A8528-DD2E-49DF-8BED-4345392877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668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CF02-1FB9-9141-3F63-6A144ED56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12C67-CE2B-A50B-4B42-9B9640088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F3988-AE2B-5AEA-2CD2-5804FA45B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9407C-D461-CDAD-7E29-B197B5654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8DFC7-3A48-97D0-D259-7B4A6DDF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60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BE0CB-3886-D643-7282-77A628B32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A5695-0D06-8E04-175B-3DD10A864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D7D14-5036-04D4-3CEB-4D11B99DA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E5317-B322-E3D2-3A3B-0DAE859E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7F0AB-3C05-B4DB-659F-2C4EA08E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65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758A66-7F04-0EBB-B257-0C53946BD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2FA6A-4C71-EA3F-A29B-09E8D66C7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A6EF9-188F-352E-4A63-64F53000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359EA-352A-C955-0E92-F1DBAC3D0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34D1A-22D4-B381-FDE9-9B702C53C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86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6361" y="1420891"/>
            <a:ext cx="7599279" cy="1074461"/>
          </a:xfrm>
        </p:spPr>
        <p:txBody>
          <a:bodyPr lIns="0" tIns="0" rIns="0" bIns="0"/>
          <a:lstStyle>
            <a:lvl1pPr>
              <a:defRPr sz="6982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8464" y="1894904"/>
            <a:ext cx="3599681" cy="2163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6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306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E026-F81F-CD27-AC6B-B5FB1993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5B48-6A09-3133-A3B4-FA765A59E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36778-0E7E-F18E-0DAA-8DFBD424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8944E-31F2-12FE-8925-0469D928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996DE-3877-8841-CBFE-9733FAEF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8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9690-30BB-0222-F6DF-A9BC5CA5F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8C4B4-12DA-7C2E-37FD-74ACF334F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972BD-A21E-EA54-2045-0807CA14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4C66-FBD0-CF44-F4D8-AB02D764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6FACE-CBD3-86E8-08CE-DFB3D60C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4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4CF3E-441A-DEBB-5BB2-21493F9FC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C1DE-A123-E502-9BD1-3F1599E35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35852-C707-16A8-56D5-92123C64B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C6C2E-9BA0-CFEC-C8B7-BBD8A97E9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00188-22B2-58A7-5DD9-686A4889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364B2-00F3-890A-23AD-3A4680B6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2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A4C1F-7C84-1256-4CFB-D7B6BE69E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40422-9BB2-D0D3-BACA-0A0734B67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E12DC-8F17-923F-BF9C-2072A54EE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C6A5E-2254-A5BE-201B-ABCACB1E9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FC9B47-4212-B1CD-74B3-6FB92A96D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43DF5-1AD4-02B3-31DE-BB220FAC8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E1A10-F2A9-B2F0-D830-F0739581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ECC602-D539-5990-ECBC-0B2E96531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10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F241-D004-7748-7F2F-2801B95C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4F1160-6F27-C87E-1A40-D56480BE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B5FD1-CB6E-7CA1-1CF6-AFE7953C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5B738-70D6-1E96-9BFD-302EB9FB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9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5488A3-3A00-7BA3-2D6D-71B457DF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00D28-F05B-229F-0006-064AED3F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6BDA2-BF3B-BFC3-876B-DD8FF94E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1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C87C-705F-331C-1F41-33037E6A7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F3CF9-F637-072C-DBC7-28C4786FF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154341-35AA-C900-A089-BB2F29F61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E046E-0F42-EA43-EB24-4BC4DC7F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652D5-A3D4-F956-6F96-0E292A18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6765C-B6FA-60B1-45BF-09616549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40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30E-BAB0-912B-4869-97B0690D5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14B0FE-36C9-0BE0-11E9-5C58EAB76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1D492-CA1F-9236-D96E-68E735B86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84396-810A-CDBF-5D86-CAD01DD35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E20D4-F47F-4729-7710-FA4A0961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D668F-3C92-3AA8-1C3C-750BC48F2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32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FB0D75-8926-A283-8EFE-E5C239226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7E673-E3D9-04B4-1FCF-B7CB91CF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718A2-8F99-E6C1-9510-2CDF34EFF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FCE91-B746-467F-AC73-821141E414AB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B487E-CC3C-1125-582F-682E60905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FDA88-F959-408F-2A76-7D5DC34B9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A2C3E-5BD0-48CA-9D70-EA3A352E7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56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12192000" cy="914400"/>
          </a:xfrm>
          <a:custGeom>
            <a:avLst/>
            <a:gdLst/>
            <a:ahLst/>
            <a:cxnLst/>
            <a:rect l="l" t="t" r="r" b="b"/>
            <a:pathLst>
              <a:path w="10692130" h="1008380">
                <a:moveTo>
                  <a:pt x="10691749" y="0"/>
                </a:moveTo>
                <a:lnTo>
                  <a:pt x="10691749" y="0"/>
                </a:lnTo>
                <a:lnTo>
                  <a:pt x="0" y="0"/>
                </a:lnTo>
                <a:lnTo>
                  <a:pt x="0" y="6096"/>
                </a:lnTo>
                <a:lnTo>
                  <a:pt x="0" y="997458"/>
                </a:lnTo>
                <a:lnTo>
                  <a:pt x="0" y="1002792"/>
                </a:lnTo>
                <a:lnTo>
                  <a:pt x="0" y="1008126"/>
                </a:lnTo>
                <a:lnTo>
                  <a:pt x="6096" y="1008126"/>
                </a:lnTo>
                <a:lnTo>
                  <a:pt x="10686301" y="1008126"/>
                </a:lnTo>
                <a:lnTo>
                  <a:pt x="10691622" y="1008126"/>
                </a:lnTo>
                <a:lnTo>
                  <a:pt x="10691622" y="1002792"/>
                </a:lnTo>
                <a:lnTo>
                  <a:pt x="10691749" y="1002792"/>
                </a:lnTo>
                <a:lnTo>
                  <a:pt x="10691749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pPr marL="0" marR="0" lvl="0" indent="0" algn="l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37DE4-699B-6D73-2081-42F9D9894C6B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Define the process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4BCD3D-4B57-A86B-8081-BC79A5CCE71C}"/>
              </a:ext>
            </a:extLst>
          </p:cNvPr>
          <p:cNvSpPr txBox="1"/>
          <p:nvPr/>
        </p:nvSpPr>
        <p:spPr>
          <a:xfrm>
            <a:off x="560680" y="2147343"/>
            <a:ext cx="11407256" cy="856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tabLst>
                <a:tab pos="262890" algn="l"/>
              </a:tabLst>
              <a:defRPr/>
            </a:pPr>
            <a:r>
              <a:rPr lang="en-GB" sz="1600" b="1" spc="10" dirty="0">
                <a:solidFill>
                  <a:prstClr val="black"/>
                </a:solidFill>
                <a:latin typeface="Calibri"/>
                <a:cs typeface="Calibri"/>
              </a:rPr>
              <a:t>Define the process</a:t>
            </a:r>
          </a:p>
          <a:p>
            <a:pPr marL="12700" marR="0" lvl="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tabLst>
                <a:tab pos="262890" algn="l"/>
              </a:tabLst>
              <a:defRPr/>
            </a:pPr>
            <a:endParaRPr lang="en-GB" sz="1600" b="1" spc="1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2890" algn="l"/>
              </a:tabLst>
              <a:defRPr/>
            </a:pPr>
            <a:r>
              <a:rPr lang="en-GB" sz="1600" spc="10" dirty="0">
                <a:solidFill>
                  <a:prstClr val="black"/>
                </a:solidFill>
                <a:latin typeface="Calibri"/>
                <a:cs typeface="Calibri"/>
              </a:rPr>
              <a:t>…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55111951-96CD-A900-2039-55FA4E7EB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40040"/>
              </p:ext>
            </p:extLst>
          </p:nvPr>
        </p:nvGraphicFramePr>
        <p:xfrm>
          <a:off x="608456" y="3603029"/>
          <a:ext cx="1086219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902">
                  <a:extLst>
                    <a:ext uri="{9D8B030D-6E8A-4147-A177-3AD203B41FA5}">
                      <a16:colId xmlns:a16="http://schemas.microsoft.com/office/drawing/2014/main" val="45874478"/>
                    </a:ext>
                  </a:extLst>
                </a:gridCol>
                <a:gridCol w="8419296">
                  <a:extLst>
                    <a:ext uri="{9D8B030D-6E8A-4147-A177-3AD203B41FA5}">
                      <a16:colId xmlns:a16="http://schemas.microsoft.com/office/drawing/2014/main" val="3730407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24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81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716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29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10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1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17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98291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9BFE3FD-C0BB-F834-C138-FB5A30EC92DA}"/>
              </a:ext>
            </a:extLst>
          </p:cNvPr>
          <p:cNvSpPr txBox="1"/>
          <p:nvPr/>
        </p:nvSpPr>
        <p:spPr>
          <a:xfrm>
            <a:off x="655398" y="3605656"/>
            <a:ext cx="2320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Process characteristic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4D2D54-8A2E-F8DF-A42B-31EC53BF643A}"/>
              </a:ext>
            </a:extLst>
          </p:cNvPr>
          <p:cNvSpPr txBox="1"/>
          <p:nvPr/>
        </p:nvSpPr>
        <p:spPr>
          <a:xfrm>
            <a:off x="3074506" y="3605656"/>
            <a:ext cx="8396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Commentary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D47846-A0F9-72A7-33C1-166EC0A8DBEE}"/>
              </a:ext>
            </a:extLst>
          </p:cNvPr>
          <p:cNvSpPr txBox="1"/>
          <p:nvPr/>
        </p:nvSpPr>
        <p:spPr>
          <a:xfrm>
            <a:off x="560680" y="1091409"/>
            <a:ext cx="1107064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2890" algn="l"/>
              </a:tabLst>
              <a:defRPr/>
            </a:pPr>
            <a:r>
              <a:rPr lang="en-GB" sz="1600" spc="10" dirty="0">
                <a:solidFill>
                  <a:prstClr val="black"/>
                </a:solidFill>
                <a:latin typeface="Calibri"/>
                <a:cs typeface="Calibri"/>
              </a:rPr>
              <a:t>In the space below, define your process clearly. Firstly, write a few lines to clarify exactly what the process is and does.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2890" algn="l"/>
              </a:tabLst>
              <a:defRPr/>
            </a:pPr>
            <a:r>
              <a:rPr lang="en-GB" sz="1600" spc="10" dirty="0">
                <a:solidFill>
                  <a:prstClr val="black"/>
                </a:solidFill>
                <a:latin typeface="Calibri"/>
                <a:cs typeface="Calibri"/>
              </a:rPr>
              <a:t>Then, write down characteristics of the process (such as generates report, processes more than 100 transactions monthly etc.)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2890" algn="l"/>
              </a:tabLst>
              <a:defRPr/>
            </a:pPr>
            <a:r>
              <a:rPr lang="en-GB" sz="1600" spc="10" dirty="0">
                <a:solidFill>
                  <a:prstClr val="black"/>
                </a:solidFill>
                <a:latin typeface="Calibri"/>
                <a:cs typeface="Calibri"/>
              </a:rPr>
              <a:t>In </a:t>
            </a:r>
            <a:r>
              <a:rPr lang="en-GB" sz="1600" spc="10" dirty="0" err="1">
                <a:solidFill>
                  <a:prstClr val="black"/>
                </a:solidFill>
                <a:latin typeface="Calibri"/>
                <a:cs typeface="Calibri"/>
              </a:rPr>
              <a:t>th</a:t>
            </a:r>
            <a:r>
              <a:rPr lang="en-GB" sz="1600" spc="10" dirty="0">
                <a:solidFill>
                  <a:prstClr val="black"/>
                </a:solidFill>
                <a:latin typeface="Calibri"/>
                <a:cs typeface="Calibri"/>
              </a:rPr>
              <a:t> commentary section, go into more detail about what this means, how it is done, systems used, people involved etc.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2890" algn="l"/>
              </a:tabLst>
              <a:defRPr/>
            </a:pPr>
            <a:r>
              <a:rPr lang="en-GB" sz="1600" spc="10" dirty="0">
                <a:solidFill>
                  <a:prstClr val="black"/>
                </a:solidFill>
                <a:latin typeface="Calibri"/>
                <a:cs typeface="Calibri"/>
              </a:rPr>
              <a:t>This exercise is important to do at the beginning of improvement initiatives to define the process REALLY clearly to all.</a:t>
            </a:r>
          </a:p>
        </p:txBody>
      </p:sp>
    </p:spTree>
    <p:extLst>
      <p:ext uri="{BB962C8B-B14F-4D97-AF65-F5344CB8AC3E}">
        <p14:creationId xmlns:p14="http://schemas.microsoft.com/office/powerpoint/2010/main" val="18909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2</cp:revision>
  <dcterms:created xsi:type="dcterms:W3CDTF">2024-04-03T17:48:45Z</dcterms:created>
  <dcterms:modified xsi:type="dcterms:W3CDTF">2024-05-25T14:31:59Z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