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0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18" autoAdjust="0"/>
    <p:restoredTop sz="88755" autoAdjust="0"/>
  </p:normalViewPr>
  <p:slideViewPr>
    <p:cSldViewPr snapToGrid="0">
      <p:cViewPr varScale="1">
        <p:scale>
          <a:sx n="106" d="100"/>
          <a:sy n="106" d="100"/>
        </p:scale>
        <p:origin x="6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0A040-1B74-4378-9D1D-F17C1471DD69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09414-BBE9-41F1-BF4A-570E10AB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5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Max score is 45 (you’ve made it) lowest score is 15. Anything below 30 indicates immediate action required, anything between 31 – 40 indicates optimization needed.</a:t>
            </a:r>
          </a:p>
          <a:p>
            <a:r>
              <a:rPr lang="en-GB" dirty="0"/>
              <a:t>In the </a:t>
            </a:r>
            <a:r>
              <a:rPr lang="en-GB"/>
              <a:t>example provided, we </a:t>
            </a:r>
            <a:r>
              <a:rPr lang="en-GB" dirty="0"/>
              <a:t>got 18 frequently, 10 for sometimes, 4 for not using.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F48728-3319-456A-961F-138F9556F63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832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7663" y="1674367"/>
            <a:ext cx="9456673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386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12192000" y="0"/>
                </a:moveTo>
                <a:lnTo>
                  <a:pt x="0" y="0"/>
                </a:lnTo>
                <a:lnTo>
                  <a:pt x="0" y="1143000"/>
                </a:lnTo>
                <a:lnTo>
                  <a:pt x="12192000" y="1143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0" y="1143000"/>
                </a:moveTo>
                <a:lnTo>
                  <a:pt x="12192000" y="11430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1295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669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94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053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327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731" y="1575816"/>
            <a:ext cx="10638536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428" y="1850897"/>
            <a:ext cx="10661142" cy="468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229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-6095" y="0"/>
            <a:ext cx="12205335" cy="891397"/>
            <a:chOff x="-6095" y="0"/>
            <a:chExt cx="12205335" cy="1156335"/>
          </a:xfrm>
        </p:grpSpPr>
        <p:sp>
          <p:nvSpPr>
            <p:cNvPr id="5" name="object 5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121920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12192000" y="11430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0" y="1143000"/>
                  </a:moveTo>
                  <a:lnTo>
                    <a:pt x="12192000" y="1143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1295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9D3432-044B-8B68-AE6E-4FDEB8EC1E87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Rate your current management of processes status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A303D05-019A-2BD1-4FCC-A917822FCDDD}"/>
              </a:ext>
            </a:extLst>
          </p:cNvPr>
          <p:cNvGraphicFramePr>
            <a:graphicFrameLocks noGrp="1"/>
          </p:cNvGraphicFramePr>
          <p:nvPr/>
        </p:nvGraphicFramePr>
        <p:xfrm>
          <a:off x="208801" y="1020760"/>
          <a:ext cx="11626409" cy="5614866"/>
        </p:xfrm>
        <a:graphic>
          <a:graphicData uri="http://schemas.openxmlformats.org/drawingml/2006/table">
            <a:tbl>
              <a:tblPr firstRow="1" firstCol="1" bandRow="1"/>
              <a:tblGrid>
                <a:gridCol w="5881877">
                  <a:extLst>
                    <a:ext uri="{9D8B030D-6E8A-4147-A177-3AD203B41FA5}">
                      <a16:colId xmlns:a16="http://schemas.microsoft.com/office/drawing/2014/main" val="4218438769"/>
                    </a:ext>
                  </a:extLst>
                </a:gridCol>
                <a:gridCol w="1924427">
                  <a:extLst>
                    <a:ext uri="{9D8B030D-6E8A-4147-A177-3AD203B41FA5}">
                      <a16:colId xmlns:a16="http://schemas.microsoft.com/office/drawing/2014/main" val="3755437225"/>
                    </a:ext>
                  </a:extLst>
                </a:gridCol>
                <a:gridCol w="2037815">
                  <a:extLst>
                    <a:ext uri="{9D8B030D-6E8A-4147-A177-3AD203B41FA5}">
                      <a16:colId xmlns:a16="http://schemas.microsoft.com/office/drawing/2014/main" val="3069437318"/>
                    </a:ext>
                  </a:extLst>
                </a:gridCol>
                <a:gridCol w="1782290">
                  <a:extLst>
                    <a:ext uri="{9D8B030D-6E8A-4147-A177-3AD203B41FA5}">
                      <a16:colId xmlns:a16="http://schemas.microsoft.com/office/drawing/2014/main" val="3639576656"/>
                    </a:ext>
                  </a:extLst>
                </a:gridCol>
              </a:tblGrid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Best practice </a:t>
                      </a:r>
                      <a:endParaRPr lang="en-GB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SOMETIMES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58900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Focus is on business projects, not simply technology projects.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40151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Management Team of processes in question (dept.) is diverse (skillset, experience, levels of seniority, depts etc.)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009558"/>
                  </a:ext>
                </a:extLst>
              </a:tr>
              <a:tr h="329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 have a BPM Centre of Excellence (COE).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02051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Can control management expectations.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296879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Roles &amp; responsibilities in processes are clearly defined and adhered to.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57049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formal BPM methodology is being / has been used to aid delivery.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166228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Approach also ensures the quality of primary and supporting information in the processes.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196335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Have a suite of current state process maps, documented.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284141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Process maps (models) are standardized across all departments – there is a best practice in approach, symbols, icons that are adhered to.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426792"/>
                  </a:ext>
                </a:extLst>
              </a:tr>
              <a:tr h="329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Identifying, capturing and defining all business capabilities and rules.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322582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Adding performance measurements with clearly defined KPIs into the workflow models.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50030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Providing consistent training to team members (including standardized SOPs).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033944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Gathering the voice of the customer when required, building out from that.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278707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 key processes have owners.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787065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Keeping business models and supporting information up to date post completion of any BPM work. 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215950"/>
                  </a:ext>
                </a:extLst>
              </a:tr>
            </a:tbl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26FD3A8E-A991-61F3-6630-800AADA55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323" y="1073219"/>
            <a:ext cx="255181" cy="26491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9E3B6EF-B910-2424-19EF-56D5F8B7A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0675" y="1044074"/>
            <a:ext cx="303983" cy="29405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25A09F4-F74C-BF25-2057-CB113A5E7A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43624" y="1044074"/>
            <a:ext cx="303983" cy="30016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CAFC020-6ADC-5B16-DE57-8127E01EB8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3582" y="1442758"/>
            <a:ext cx="382209" cy="26823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38A1B7B-E37A-751E-3B10-419700D6D2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2656" y="1797714"/>
            <a:ext cx="382209" cy="26823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21C61A3-2188-A259-F716-7074B68D5C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69507" y="2129573"/>
            <a:ext cx="382209" cy="26823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76C3188-E1E0-75B7-6B64-14A59DA001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58108" y="2832126"/>
            <a:ext cx="382209" cy="26823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9E20E12C-2DC8-CF7C-5E55-661987177A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2656" y="3160766"/>
            <a:ext cx="382209" cy="26823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1733EE4-E234-802C-6A34-09B71BC2D0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79645" y="5978046"/>
            <a:ext cx="382209" cy="26823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21CCE8DF-6209-6B32-775C-66809EDC5D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6496" y="6356560"/>
            <a:ext cx="382209" cy="26823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F301CAF-7BC6-C2DE-70C8-3E70D91C17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0444" y="4577567"/>
            <a:ext cx="382209" cy="26823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972DA2B-A8F8-5121-5116-69CDD23D9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7295" y="4928088"/>
            <a:ext cx="382209" cy="26823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9456CCC-CD38-DEE2-3C8A-4584CB4CD0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7294" y="5617285"/>
            <a:ext cx="382209" cy="26823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55CB79F-1E0D-500E-6880-AC46F67FEB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2656" y="5276314"/>
            <a:ext cx="382209" cy="26823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57B998A-615E-63A7-B043-B819471E36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69506" y="4223176"/>
            <a:ext cx="382209" cy="26823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7204A71B-4B6B-B694-9D8A-B2E7DB2167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60036" y="3879068"/>
            <a:ext cx="382209" cy="26823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00E6BA6B-EF4B-7141-0E4B-2AD26ABF98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58108" y="3517915"/>
            <a:ext cx="382209" cy="26823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189F8CB-A1E9-4DDD-CBBA-2EA555D88C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58108" y="2478212"/>
            <a:ext cx="382209" cy="26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3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Widescreen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1</cp:revision>
  <dcterms:created xsi:type="dcterms:W3CDTF">2024-05-25T14:08:08Z</dcterms:created>
  <dcterms:modified xsi:type="dcterms:W3CDTF">2024-05-25T14:11:01Z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