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681"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6" autoAdjust="0"/>
    <p:restoredTop sz="94660"/>
  </p:normalViewPr>
  <p:slideViewPr>
    <p:cSldViewPr snapToGrid="0">
      <p:cViewPr varScale="1">
        <p:scale>
          <a:sx n="102" d="100"/>
          <a:sy n="102" d="100"/>
        </p:scale>
        <p:origin x="88" y="4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CE1A12-2FBC-4A61-B33A-6D4D54EDE641}" type="datetimeFigureOut">
              <a:rPr lang="en-GB" smtClean="0"/>
              <a:t>25/05/2024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C51C9C-CD45-4107-830C-05296E61CB1F}" type="slidenum">
              <a:rPr lang="en-GB" smtClean="0"/>
              <a:t>‹#›</a:t>
            </a:fld>
            <a:endParaRPr lang="en-GB"/>
          </a:p>
        </p:txBody>
      </p:sp>
    </p:spTree>
    <p:extLst>
      <p:ext uri="{BB962C8B-B14F-4D97-AF65-F5344CB8AC3E}">
        <p14:creationId xmlns:p14="http://schemas.microsoft.com/office/powerpoint/2010/main" val="24640204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 do it run through the process, the workflow, ask questions, have open dialogue etc.</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FA8528-DD2E-49DF-8BED-43453928775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238024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E55B9-85AC-B95B-99FE-6F2722F3884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F5AD76D-17FC-3852-A15C-93D00DEA40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1BBF24F-9CEE-F182-D1B9-98C0C1E7DFE9}"/>
              </a:ext>
            </a:extLst>
          </p:cNvPr>
          <p:cNvSpPr>
            <a:spLocks noGrp="1"/>
          </p:cNvSpPr>
          <p:nvPr>
            <p:ph type="dt" sz="half" idx="10"/>
          </p:nvPr>
        </p:nvSpPr>
        <p:spPr/>
        <p:txBody>
          <a:bodyPr/>
          <a:lstStyle/>
          <a:p>
            <a:fld id="{B7A9686E-2290-4EFA-B65A-E2734D05DE78}" type="datetimeFigureOut">
              <a:rPr lang="en-GB" smtClean="0"/>
              <a:t>25/05/2024</a:t>
            </a:fld>
            <a:endParaRPr lang="en-GB"/>
          </a:p>
        </p:txBody>
      </p:sp>
      <p:sp>
        <p:nvSpPr>
          <p:cNvPr id="5" name="Footer Placeholder 4">
            <a:extLst>
              <a:ext uri="{FF2B5EF4-FFF2-40B4-BE49-F238E27FC236}">
                <a16:creationId xmlns:a16="http://schemas.microsoft.com/office/drawing/2014/main" id="{0B5B6B6C-58CA-0620-227A-613C6A765D6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21BE444-580D-FBA1-A431-CF6854DD2F38}"/>
              </a:ext>
            </a:extLst>
          </p:cNvPr>
          <p:cNvSpPr>
            <a:spLocks noGrp="1"/>
          </p:cNvSpPr>
          <p:nvPr>
            <p:ph type="sldNum" sz="quarter" idx="12"/>
          </p:nvPr>
        </p:nvSpPr>
        <p:spPr/>
        <p:txBody>
          <a:bodyPr/>
          <a:lstStyle/>
          <a:p>
            <a:fld id="{B21046CD-A4CA-4521-949C-EFFB2B367FF7}" type="slidenum">
              <a:rPr lang="en-GB" smtClean="0"/>
              <a:t>‹#›</a:t>
            </a:fld>
            <a:endParaRPr lang="en-GB"/>
          </a:p>
        </p:txBody>
      </p:sp>
    </p:spTree>
    <p:extLst>
      <p:ext uri="{BB962C8B-B14F-4D97-AF65-F5344CB8AC3E}">
        <p14:creationId xmlns:p14="http://schemas.microsoft.com/office/powerpoint/2010/main" val="324274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FDD2D-D00C-5BA3-8038-74B2F4F9D7C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CD13781-8084-2F36-CCF8-3E72FCC3D3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8A587EC-01A8-398F-EAF5-6EA51BF9520E}"/>
              </a:ext>
            </a:extLst>
          </p:cNvPr>
          <p:cNvSpPr>
            <a:spLocks noGrp="1"/>
          </p:cNvSpPr>
          <p:nvPr>
            <p:ph type="dt" sz="half" idx="10"/>
          </p:nvPr>
        </p:nvSpPr>
        <p:spPr/>
        <p:txBody>
          <a:bodyPr/>
          <a:lstStyle/>
          <a:p>
            <a:fld id="{B7A9686E-2290-4EFA-B65A-E2734D05DE78}" type="datetimeFigureOut">
              <a:rPr lang="en-GB" smtClean="0"/>
              <a:t>25/05/2024</a:t>
            </a:fld>
            <a:endParaRPr lang="en-GB"/>
          </a:p>
        </p:txBody>
      </p:sp>
      <p:sp>
        <p:nvSpPr>
          <p:cNvPr id="5" name="Footer Placeholder 4">
            <a:extLst>
              <a:ext uri="{FF2B5EF4-FFF2-40B4-BE49-F238E27FC236}">
                <a16:creationId xmlns:a16="http://schemas.microsoft.com/office/drawing/2014/main" id="{173D44D0-7F77-69B7-EA86-72A33728675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1014D64-D5A7-0E18-877B-0A1A221591BA}"/>
              </a:ext>
            </a:extLst>
          </p:cNvPr>
          <p:cNvSpPr>
            <a:spLocks noGrp="1"/>
          </p:cNvSpPr>
          <p:nvPr>
            <p:ph type="sldNum" sz="quarter" idx="12"/>
          </p:nvPr>
        </p:nvSpPr>
        <p:spPr/>
        <p:txBody>
          <a:bodyPr/>
          <a:lstStyle/>
          <a:p>
            <a:fld id="{B21046CD-A4CA-4521-949C-EFFB2B367FF7}" type="slidenum">
              <a:rPr lang="en-GB" smtClean="0"/>
              <a:t>‹#›</a:t>
            </a:fld>
            <a:endParaRPr lang="en-GB"/>
          </a:p>
        </p:txBody>
      </p:sp>
    </p:spTree>
    <p:extLst>
      <p:ext uri="{BB962C8B-B14F-4D97-AF65-F5344CB8AC3E}">
        <p14:creationId xmlns:p14="http://schemas.microsoft.com/office/powerpoint/2010/main" val="2212654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7208A0D-8A3A-5866-1566-79825FDC9B4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D3A14FD-DFAE-31D8-474D-0967A80B77D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8A2EA8B-5E60-3436-30A2-7A22549417F9}"/>
              </a:ext>
            </a:extLst>
          </p:cNvPr>
          <p:cNvSpPr>
            <a:spLocks noGrp="1"/>
          </p:cNvSpPr>
          <p:nvPr>
            <p:ph type="dt" sz="half" idx="10"/>
          </p:nvPr>
        </p:nvSpPr>
        <p:spPr/>
        <p:txBody>
          <a:bodyPr/>
          <a:lstStyle/>
          <a:p>
            <a:fld id="{B7A9686E-2290-4EFA-B65A-E2734D05DE78}" type="datetimeFigureOut">
              <a:rPr lang="en-GB" smtClean="0"/>
              <a:t>25/05/2024</a:t>
            </a:fld>
            <a:endParaRPr lang="en-GB"/>
          </a:p>
        </p:txBody>
      </p:sp>
      <p:sp>
        <p:nvSpPr>
          <p:cNvPr id="5" name="Footer Placeholder 4">
            <a:extLst>
              <a:ext uri="{FF2B5EF4-FFF2-40B4-BE49-F238E27FC236}">
                <a16:creationId xmlns:a16="http://schemas.microsoft.com/office/drawing/2014/main" id="{E9F34B2D-C621-81D3-EB9C-0BA376A3F74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073F612-8564-4EAC-6744-ADF08A09E1E3}"/>
              </a:ext>
            </a:extLst>
          </p:cNvPr>
          <p:cNvSpPr>
            <a:spLocks noGrp="1"/>
          </p:cNvSpPr>
          <p:nvPr>
            <p:ph type="sldNum" sz="quarter" idx="12"/>
          </p:nvPr>
        </p:nvSpPr>
        <p:spPr/>
        <p:txBody>
          <a:bodyPr/>
          <a:lstStyle/>
          <a:p>
            <a:fld id="{B21046CD-A4CA-4521-949C-EFFB2B367FF7}" type="slidenum">
              <a:rPr lang="en-GB" smtClean="0"/>
              <a:t>‹#›</a:t>
            </a:fld>
            <a:endParaRPr lang="en-GB"/>
          </a:p>
        </p:txBody>
      </p:sp>
    </p:spTree>
    <p:extLst>
      <p:ext uri="{BB962C8B-B14F-4D97-AF65-F5344CB8AC3E}">
        <p14:creationId xmlns:p14="http://schemas.microsoft.com/office/powerpoint/2010/main" val="61386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2296361" y="1420891"/>
            <a:ext cx="7599279" cy="1074461"/>
          </a:xfrm>
        </p:spPr>
        <p:txBody>
          <a:bodyPr lIns="0" tIns="0" rIns="0" bIns="0"/>
          <a:lstStyle>
            <a:lvl1pPr>
              <a:defRPr sz="6982" b="1" i="0">
                <a:solidFill>
                  <a:schemeClr val="bg1"/>
                </a:solidFill>
                <a:latin typeface="Calibri"/>
                <a:cs typeface="Calibri"/>
              </a:defRPr>
            </a:lvl1pPr>
          </a:lstStyle>
          <a:p>
            <a:endParaRPr/>
          </a:p>
        </p:txBody>
      </p:sp>
      <p:sp>
        <p:nvSpPr>
          <p:cNvPr id="3" name="Holder 3"/>
          <p:cNvSpPr>
            <a:spLocks noGrp="1"/>
          </p:cNvSpPr>
          <p:nvPr>
            <p:ph sz="half" idx="2"/>
          </p:nvPr>
        </p:nvSpPr>
        <p:spPr>
          <a:xfrm>
            <a:off x="428464" y="1894904"/>
            <a:ext cx="3599681" cy="216341"/>
          </a:xfrm>
          <a:prstGeom prst="rect">
            <a:avLst/>
          </a:prstGeom>
        </p:spPr>
        <p:txBody>
          <a:bodyPr wrap="square" lIns="0" tIns="0" rIns="0" bIns="0">
            <a:spAutoFit/>
          </a:bodyPr>
          <a:lstStyle>
            <a:lvl1pPr>
              <a:defRPr sz="1406" b="1" i="0">
                <a:solidFill>
                  <a:schemeClr val="tx1"/>
                </a:solidFill>
                <a:latin typeface="Calibri"/>
                <a:cs typeface="Calibri"/>
              </a:defRPr>
            </a:lvl1pPr>
          </a:lstStyle>
          <a:p>
            <a:endParaRPr/>
          </a:p>
        </p:txBody>
      </p:sp>
      <p:sp>
        <p:nvSpPr>
          <p:cNvPr id="4" name="Holder 4"/>
          <p:cNvSpPr>
            <a:spLocks noGrp="1"/>
          </p:cNvSpPr>
          <p:nvPr>
            <p:ph sz="half" idx="3"/>
          </p:nvPr>
        </p:nvSpPr>
        <p:spPr>
          <a:xfrm>
            <a:off x="6278881" y="1577340"/>
            <a:ext cx="530352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5/25/2024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837574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FD564-9F24-ABFE-D0DF-2A5983563F6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AD2B68D-EAA9-9899-0B84-17508851AF8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AAFCABC-E740-6B4F-1F5B-64C0B9C36212}"/>
              </a:ext>
            </a:extLst>
          </p:cNvPr>
          <p:cNvSpPr>
            <a:spLocks noGrp="1"/>
          </p:cNvSpPr>
          <p:nvPr>
            <p:ph type="dt" sz="half" idx="10"/>
          </p:nvPr>
        </p:nvSpPr>
        <p:spPr/>
        <p:txBody>
          <a:bodyPr/>
          <a:lstStyle/>
          <a:p>
            <a:fld id="{B7A9686E-2290-4EFA-B65A-E2734D05DE78}" type="datetimeFigureOut">
              <a:rPr lang="en-GB" smtClean="0"/>
              <a:t>25/05/2024</a:t>
            </a:fld>
            <a:endParaRPr lang="en-GB"/>
          </a:p>
        </p:txBody>
      </p:sp>
      <p:sp>
        <p:nvSpPr>
          <p:cNvPr id="5" name="Footer Placeholder 4">
            <a:extLst>
              <a:ext uri="{FF2B5EF4-FFF2-40B4-BE49-F238E27FC236}">
                <a16:creationId xmlns:a16="http://schemas.microsoft.com/office/drawing/2014/main" id="{51BE5D48-3F24-523E-EA35-2DDB7272797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DE37CEA-0B40-E6C9-A15A-25D2424FB229}"/>
              </a:ext>
            </a:extLst>
          </p:cNvPr>
          <p:cNvSpPr>
            <a:spLocks noGrp="1"/>
          </p:cNvSpPr>
          <p:nvPr>
            <p:ph type="sldNum" sz="quarter" idx="12"/>
          </p:nvPr>
        </p:nvSpPr>
        <p:spPr/>
        <p:txBody>
          <a:bodyPr/>
          <a:lstStyle/>
          <a:p>
            <a:fld id="{B21046CD-A4CA-4521-949C-EFFB2B367FF7}" type="slidenum">
              <a:rPr lang="en-GB" smtClean="0"/>
              <a:t>‹#›</a:t>
            </a:fld>
            <a:endParaRPr lang="en-GB"/>
          </a:p>
        </p:txBody>
      </p:sp>
    </p:spTree>
    <p:extLst>
      <p:ext uri="{BB962C8B-B14F-4D97-AF65-F5344CB8AC3E}">
        <p14:creationId xmlns:p14="http://schemas.microsoft.com/office/powerpoint/2010/main" val="3661984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C1B4B-F4FE-80A5-1407-E7E8BD2DA65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3E3EE72-CE3C-A47E-ECB4-B473F270EB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8816BE6-5983-C64B-70E4-6772A7EF5547}"/>
              </a:ext>
            </a:extLst>
          </p:cNvPr>
          <p:cNvSpPr>
            <a:spLocks noGrp="1"/>
          </p:cNvSpPr>
          <p:nvPr>
            <p:ph type="dt" sz="half" idx="10"/>
          </p:nvPr>
        </p:nvSpPr>
        <p:spPr/>
        <p:txBody>
          <a:bodyPr/>
          <a:lstStyle/>
          <a:p>
            <a:fld id="{B7A9686E-2290-4EFA-B65A-E2734D05DE78}" type="datetimeFigureOut">
              <a:rPr lang="en-GB" smtClean="0"/>
              <a:t>25/05/2024</a:t>
            </a:fld>
            <a:endParaRPr lang="en-GB"/>
          </a:p>
        </p:txBody>
      </p:sp>
      <p:sp>
        <p:nvSpPr>
          <p:cNvPr id="5" name="Footer Placeholder 4">
            <a:extLst>
              <a:ext uri="{FF2B5EF4-FFF2-40B4-BE49-F238E27FC236}">
                <a16:creationId xmlns:a16="http://schemas.microsoft.com/office/drawing/2014/main" id="{3CCB2A0C-32A4-41FD-A8C0-C863EA6EED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1FA28DA-1BD1-DD47-F3FC-F1BAC8BFF5E3}"/>
              </a:ext>
            </a:extLst>
          </p:cNvPr>
          <p:cNvSpPr>
            <a:spLocks noGrp="1"/>
          </p:cNvSpPr>
          <p:nvPr>
            <p:ph type="sldNum" sz="quarter" idx="12"/>
          </p:nvPr>
        </p:nvSpPr>
        <p:spPr/>
        <p:txBody>
          <a:bodyPr/>
          <a:lstStyle/>
          <a:p>
            <a:fld id="{B21046CD-A4CA-4521-949C-EFFB2B367FF7}" type="slidenum">
              <a:rPr lang="en-GB" smtClean="0"/>
              <a:t>‹#›</a:t>
            </a:fld>
            <a:endParaRPr lang="en-GB"/>
          </a:p>
        </p:txBody>
      </p:sp>
    </p:spTree>
    <p:extLst>
      <p:ext uri="{BB962C8B-B14F-4D97-AF65-F5344CB8AC3E}">
        <p14:creationId xmlns:p14="http://schemas.microsoft.com/office/powerpoint/2010/main" val="2076986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6ECBB-3147-A62F-2330-A559CD95B30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20203BC-0CC7-E57D-BA0E-6EE626425BE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68D7B10-EFCF-A8F7-92F5-81B1C3FD1C2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8E66904-4E2D-2952-2785-66EB012A8073}"/>
              </a:ext>
            </a:extLst>
          </p:cNvPr>
          <p:cNvSpPr>
            <a:spLocks noGrp="1"/>
          </p:cNvSpPr>
          <p:nvPr>
            <p:ph type="dt" sz="half" idx="10"/>
          </p:nvPr>
        </p:nvSpPr>
        <p:spPr/>
        <p:txBody>
          <a:bodyPr/>
          <a:lstStyle/>
          <a:p>
            <a:fld id="{B7A9686E-2290-4EFA-B65A-E2734D05DE78}" type="datetimeFigureOut">
              <a:rPr lang="en-GB" smtClean="0"/>
              <a:t>25/05/2024</a:t>
            </a:fld>
            <a:endParaRPr lang="en-GB"/>
          </a:p>
        </p:txBody>
      </p:sp>
      <p:sp>
        <p:nvSpPr>
          <p:cNvPr id="6" name="Footer Placeholder 5">
            <a:extLst>
              <a:ext uri="{FF2B5EF4-FFF2-40B4-BE49-F238E27FC236}">
                <a16:creationId xmlns:a16="http://schemas.microsoft.com/office/drawing/2014/main" id="{2C4DD5A6-D11E-BF30-DAA4-A237679685C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F9FA4B4-02E1-4503-34DE-5B2FD548EC57}"/>
              </a:ext>
            </a:extLst>
          </p:cNvPr>
          <p:cNvSpPr>
            <a:spLocks noGrp="1"/>
          </p:cNvSpPr>
          <p:nvPr>
            <p:ph type="sldNum" sz="quarter" idx="12"/>
          </p:nvPr>
        </p:nvSpPr>
        <p:spPr/>
        <p:txBody>
          <a:bodyPr/>
          <a:lstStyle/>
          <a:p>
            <a:fld id="{B21046CD-A4CA-4521-949C-EFFB2B367FF7}" type="slidenum">
              <a:rPr lang="en-GB" smtClean="0"/>
              <a:t>‹#›</a:t>
            </a:fld>
            <a:endParaRPr lang="en-GB"/>
          </a:p>
        </p:txBody>
      </p:sp>
    </p:spTree>
    <p:extLst>
      <p:ext uri="{BB962C8B-B14F-4D97-AF65-F5344CB8AC3E}">
        <p14:creationId xmlns:p14="http://schemas.microsoft.com/office/powerpoint/2010/main" val="3209827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AF4F2-9BC8-FDCC-0279-EC2D29DB02A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8179EB4-306A-D8FA-0935-3BB39DC5DD7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578F875-FBCE-CCA4-70DC-097DBFD7C1C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D3416FE-3BFF-4591-CCA9-52CC103846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8E0EADD-A758-4218-2D83-F08CAAF8F22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AF89A52-8513-2A70-E58E-476768E6744D}"/>
              </a:ext>
            </a:extLst>
          </p:cNvPr>
          <p:cNvSpPr>
            <a:spLocks noGrp="1"/>
          </p:cNvSpPr>
          <p:nvPr>
            <p:ph type="dt" sz="half" idx="10"/>
          </p:nvPr>
        </p:nvSpPr>
        <p:spPr/>
        <p:txBody>
          <a:bodyPr/>
          <a:lstStyle/>
          <a:p>
            <a:fld id="{B7A9686E-2290-4EFA-B65A-E2734D05DE78}" type="datetimeFigureOut">
              <a:rPr lang="en-GB" smtClean="0"/>
              <a:t>25/05/2024</a:t>
            </a:fld>
            <a:endParaRPr lang="en-GB"/>
          </a:p>
        </p:txBody>
      </p:sp>
      <p:sp>
        <p:nvSpPr>
          <p:cNvPr id="8" name="Footer Placeholder 7">
            <a:extLst>
              <a:ext uri="{FF2B5EF4-FFF2-40B4-BE49-F238E27FC236}">
                <a16:creationId xmlns:a16="http://schemas.microsoft.com/office/drawing/2014/main" id="{3D9C5116-B6F6-21FF-2F2A-E2E47931BE4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ED63A92-BFB8-C6C6-F8D7-AE2BCE047346}"/>
              </a:ext>
            </a:extLst>
          </p:cNvPr>
          <p:cNvSpPr>
            <a:spLocks noGrp="1"/>
          </p:cNvSpPr>
          <p:nvPr>
            <p:ph type="sldNum" sz="quarter" idx="12"/>
          </p:nvPr>
        </p:nvSpPr>
        <p:spPr/>
        <p:txBody>
          <a:bodyPr/>
          <a:lstStyle/>
          <a:p>
            <a:fld id="{B21046CD-A4CA-4521-949C-EFFB2B367FF7}" type="slidenum">
              <a:rPr lang="en-GB" smtClean="0"/>
              <a:t>‹#›</a:t>
            </a:fld>
            <a:endParaRPr lang="en-GB"/>
          </a:p>
        </p:txBody>
      </p:sp>
    </p:spTree>
    <p:extLst>
      <p:ext uri="{BB962C8B-B14F-4D97-AF65-F5344CB8AC3E}">
        <p14:creationId xmlns:p14="http://schemas.microsoft.com/office/powerpoint/2010/main" val="867457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74454-1EC3-F5B7-0764-84176D30209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AEE08FB-0A57-0EA9-1DC5-DEA3A81F7586}"/>
              </a:ext>
            </a:extLst>
          </p:cNvPr>
          <p:cNvSpPr>
            <a:spLocks noGrp="1"/>
          </p:cNvSpPr>
          <p:nvPr>
            <p:ph type="dt" sz="half" idx="10"/>
          </p:nvPr>
        </p:nvSpPr>
        <p:spPr/>
        <p:txBody>
          <a:bodyPr/>
          <a:lstStyle/>
          <a:p>
            <a:fld id="{B7A9686E-2290-4EFA-B65A-E2734D05DE78}" type="datetimeFigureOut">
              <a:rPr lang="en-GB" smtClean="0"/>
              <a:t>25/05/2024</a:t>
            </a:fld>
            <a:endParaRPr lang="en-GB"/>
          </a:p>
        </p:txBody>
      </p:sp>
      <p:sp>
        <p:nvSpPr>
          <p:cNvPr id="4" name="Footer Placeholder 3">
            <a:extLst>
              <a:ext uri="{FF2B5EF4-FFF2-40B4-BE49-F238E27FC236}">
                <a16:creationId xmlns:a16="http://schemas.microsoft.com/office/drawing/2014/main" id="{2BCAA5B1-3EAD-4ED8-432B-1F6CD120369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4706D18-BF2C-73CB-58BC-6FE13FC9019C}"/>
              </a:ext>
            </a:extLst>
          </p:cNvPr>
          <p:cNvSpPr>
            <a:spLocks noGrp="1"/>
          </p:cNvSpPr>
          <p:nvPr>
            <p:ph type="sldNum" sz="quarter" idx="12"/>
          </p:nvPr>
        </p:nvSpPr>
        <p:spPr/>
        <p:txBody>
          <a:bodyPr/>
          <a:lstStyle/>
          <a:p>
            <a:fld id="{B21046CD-A4CA-4521-949C-EFFB2B367FF7}" type="slidenum">
              <a:rPr lang="en-GB" smtClean="0"/>
              <a:t>‹#›</a:t>
            </a:fld>
            <a:endParaRPr lang="en-GB"/>
          </a:p>
        </p:txBody>
      </p:sp>
    </p:spTree>
    <p:extLst>
      <p:ext uri="{BB962C8B-B14F-4D97-AF65-F5344CB8AC3E}">
        <p14:creationId xmlns:p14="http://schemas.microsoft.com/office/powerpoint/2010/main" val="192903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91B59F-8949-7FE1-52F2-D91D80D86F02}"/>
              </a:ext>
            </a:extLst>
          </p:cNvPr>
          <p:cNvSpPr>
            <a:spLocks noGrp="1"/>
          </p:cNvSpPr>
          <p:nvPr>
            <p:ph type="dt" sz="half" idx="10"/>
          </p:nvPr>
        </p:nvSpPr>
        <p:spPr/>
        <p:txBody>
          <a:bodyPr/>
          <a:lstStyle/>
          <a:p>
            <a:fld id="{B7A9686E-2290-4EFA-B65A-E2734D05DE78}" type="datetimeFigureOut">
              <a:rPr lang="en-GB" smtClean="0"/>
              <a:t>25/05/2024</a:t>
            </a:fld>
            <a:endParaRPr lang="en-GB"/>
          </a:p>
        </p:txBody>
      </p:sp>
      <p:sp>
        <p:nvSpPr>
          <p:cNvPr id="3" name="Footer Placeholder 2">
            <a:extLst>
              <a:ext uri="{FF2B5EF4-FFF2-40B4-BE49-F238E27FC236}">
                <a16:creationId xmlns:a16="http://schemas.microsoft.com/office/drawing/2014/main" id="{8435B010-B034-E168-404F-BCAC498DFC6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4CDACE2-1C6A-1293-3F09-73CC9CFC9338}"/>
              </a:ext>
            </a:extLst>
          </p:cNvPr>
          <p:cNvSpPr>
            <a:spLocks noGrp="1"/>
          </p:cNvSpPr>
          <p:nvPr>
            <p:ph type="sldNum" sz="quarter" idx="12"/>
          </p:nvPr>
        </p:nvSpPr>
        <p:spPr/>
        <p:txBody>
          <a:bodyPr/>
          <a:lstStyle/>
          <a:p>
            <a:fld id="{B21046CD-A4CA-4521-949C-EFFB2B367FF7}" type="slidenum">
              <a:rPr lang="en-GB" smtClean="0"/>
              <a:t>‹#›</a:t>
            </a:fld>
            <a:endParaRPr lang="en-GB"/>
          </a:p>
        </p:txBody>
      </p:sp>
    </p:spTree>
    <p:extLst>
      <p:ext uri="{BB962C8B-B14F-4D97-AF65-F5344CB8AC3E}">
        <p14:creationId xmlns:p14="http://schemas.microsoft.com/office/powerpoint/2010/main" val="3431910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34200-FC77-DA15-25A4-78922E9C25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7D7CD91-BFE9-A85E-6B71-59ACBA37A8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0A10A44-C335-6EDE-3CCA-677191DBB4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51B2C65-B772-CAD1-B2A8-95DF1C0DF068}"/>
              </a:ext>
            </a:extLst>
          </p:cNvPr>
          <p:cNvSpPr>
            <a:spLocks noGrp="1"/>
          </p:cNvSpPr>
          <p:nvPr>
            <p:ph type="dt" sz="half" idx="10"/>
          </p:nvPr>
        </p:nvSpPr>
        <p:spPr/>
        <p:txBody>
          <a:bodyPr/>
          <a:lstStyle/>
          <a:p>
            <a:fld id="{B7A9686E-2290-4EFA-B65A-E2734D05DE78}" type="datetimeFigureOut">
              <a:rPr lang="en-GB" smtClean="0"/>
              <a:t>25/05/2024</a:t>
            </a:fld>
            <a:endParaRPr lang="en-GB"/>
          </a:p>
        </p:txBody>
      </p:sp>
      <p:sp>
        <p:nvSpPr>
          <p:cNvPr id="6" name="Footer Placeholder 5">
            <a:extLst>
              <a:ext uri="{FF2B5EF4-FFF2-40B4-BE49-F238E27FC236}">
                <a16:creationId xmlns:a16="http://schemas.microsoft.com/office/drawing/2014/main" id="{1FB8C2FD-5DBB-EFC6-F9F0-4179E459482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9588D7F-A1C0-AABF-26BD-38EA9FC582B1}"/>
              </a:ext>
            </a:extLst>
          </p:cNvPr>
          <p:cNvSpPr>
            <a:spLocks noGrp="1"/>
          </p:cNvSpPr>
          <p:nvPr>
            <p:ph type="sldNum" sz="quarter" idx="12"/>
          </p:nvPr>
        </p:nvSpPr>
        <p:spPr/>
        <p:txBody>
          <a:bodyPr/>
          <a:lstStyle/>
          <a:p>
            <a:fld id="{B21046CD-A4CA-4521-949C-EFFB2B367FF7}" type="slidenum">
              <a:rPr lang="en-GB" smtClean="0"/>
              <a:t>‹#›</a:t>
            </a:fld>
            <a:endParaRPr lang="en-GB"/>
          </a:p>
        </p:txBody>
      </p:sp>
    </p:spTree>
    <p:extLst>
      <p:ext uri="{BB962C8B-B14F-4D97-AF65-F5344CB8AC3E}">
        <p14:creationId xmlns:p14="http://schemas.microsoft.com/office/powerpoint/2010/main" val="2368712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04564-3294-C5EC-E7D9-03BF250B6A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10F8209-0C67-D59F-4906-9AE3EABF2C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3D88D92-6C6E-60F0-9A91-C13768FE6F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C30A3E-5AED-C001-E808-770917E0215A}"/>
              </a:ext>
            </a:extLst>
          </p:cNvPr>
          <p:cNvSpPr>
            <a:spLocks noGrp="1"/>
          </p:cNvSpPr>
          <p:nvPr>
            <p:ph type="dt" sz="half" idx="10"/>
          </p:nvPr>
        </p:nvSpPr>
        <p:spPr/>
        <p:txBody>
          <a:bodyPr/>
          <a:lstStyle/>
          <a:p>
            <a:fld id="{B7A9686E-2290-4EFA-B65A-E2734D05DE78}" type="datetimeFigureOut">
              <a:rPr lang="en-GB" smtClean="0"/>
              <a:t>25/05/2024</a:t>
            </a:fld>
            <a:endParaRPr lang="en-GB"/>
          </a:p>
        </p:txBody>
      </p:sp>
      <p:sp>
        <p:nvSpPr>
          <p:cNvPr id="6" name="Footer Placeholder 5">
            <a:extLst>
              <a:ext uri="{FF2B5EF4-FFF2-40B4-BE49-F238E27FC236}">
                <a16:creationId xmlns:a16="http://schemas.microsoft.com/office/drawing/2014/main" id="{1A47F71C-E726-54FF-B5D6-AA5F1A1A6BB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8BEDCBD-F360-100C-B9AE-52B6BD8D0BC6}"/>
              </a:ext>
            </a:extLst>
          </p:cNvPr>
          <p:cNvSpPr>
            <a:spLocks noGrp="1"/>
          </p:cNvSpPr>
          <p:nvPr>
            <p:ph type="sldNum" sz="quarter" idx="12"/>
          </p:nvPr>
        </p:nvSpPr>
        <p:spPr/>
        <p:txBody>
          <a:bodyPr/>
          <a:lstStyle/>
          <a:p>
            <a:fld id="{B21046CD-A4CA-4521-949C-EFFB2B367FF7}" type="slidenum">
              <a:rPr lang="en-GB" smtClean="0"/>
              <a:t>‹#›</a:t>
            </a:fld>
            <a:endParaRPr lang="en-GB"/>
          </a:p>
        </p:txBody>
      </p:sp>
    </p:spTree>
    <p:extLst>
      <p:ext uri="{BB962C8B-B14F-4D97-AF65-F5344CB8AC3E}">
        <p14:creationId xmlns:p14="http://schemas.microsoft.com/office/powerpoint/2010/main" val="1967209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3FA67A5-426D-4342-754F-2E515F3941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D4EBC80-3136-D482-E0F7-3CFA875346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5A19244-D3B1-88B7-D3B7-949871410C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A9686E-2290-4EFA-B65A-E2734D05DE78}" type="datetimeFigureOut">
              <a:rPr lang="en-GB" smtClean="0"/>
              <a:t>25/05/2024</a:t>
            </a:fld>
            <a:endParaRPr lang="en-GB"/>
          </a:p>
        </p:txBody>
      </p:sp>
      <p:sp>
        <p:nvSpPr>
          <p:cNvPr id="5" name="Footer Placeholder 4">
            <a:extLst>
              <a:ext uri="{FF2B5EF4-FFF2-40B4-BE49-F238E27FC236}">
                <a16:creationId xmlns:a16="http://schemas.microsoft.com/office/drawing/2014/main" id="{BB1CBFD5-D664-C2E2-01DA-CE650A50B8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FA40CBF-C8D1-2F61-7248-AC395622F5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1046CD-A4CA-4521-949C-EFFB2B367FF7}" type="slidenum">
              <a:rPr lang="en-GB" smtClean="0"/>
              <a:t>‹#›</a:t>
            </a:fld>
            <a:endParaRPr lang="en-GB"/>
          </a:p>
        </p:txBody>
      </p:sp>
    </p:spTree>
    <p:extLst>
      <p:ext uri="{BB962C8B-B14F-4D97-AF65-F5344CB8AC3E}">
        <p14:creationId xmlns:p14="http://schemas.microsoft.com/office/powerpoint/2010/main" val="35665172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ject 9"/>
          <p:cNvSpPr/>
          <p:nvPr/>
        </p:nvSpPr>
        <p:spPr>
          <a:xfrm>
            <a:off x="0" y="0"/>
            <a:ext cx="12192000" cy="914400"/>
          </a:xfrm>
          <a:custGeom>
            <a:avLst/>
            <a:gdLst/>
            <a:ahLst/>
            <a:cxnLst/>
            <a:rect l="l" t="t" r="r" b="b"/>
            <a:pathLst>
              <a:path w="10692130" h="1008380">
                <a:moveTo>
                  <a:pt x="10691749" y="0"/>
                </a:moveTo>
                <a:lnTo>
                  <a:pt x="10691749" y="0"/>
                </a:lnTo>
                <a:lnTo>
                  <a:pt x="0" y="0"/>
                </a:lnTo>
                <a:lnTo>
                  <a:pt x="0" y="6096"/>
                </a:lnTo>
                <a:lnTo>
                  <a:pt x="0" y="997458"/>
                </a:lnTo>
                <a:lnTo>
                  <a:pt x="0" y="1002792"/>
                </a:lnTo>
                <a:lnTo>
                  <a:pt x="0" y="1008126"/>
                </a:lnTo>
                <a:lnTo>
                  <a:pt x="6096" y="1008126"/>
                </a:lnTo>
                <a:lnTo>
                  <a:pt x="10686301" y="1008126"/>
                </a:lnTo>
                <a:lnTo>
                  <a:pt x="10691622" y="1008126"/>
                </a:lnTo>
                <a:lnTo>
                  <a:pt x="10691622" y="1002792"/>
                </a:lnTo>
                <a:lnTo>
                  <a:pt x="10691749" y="1002792"/>
                </a:lnTo>
                <a:lnTo>
                  <a:pt x="10691749" y="0"/>
                </a:lnTo>
                <a:close/>
              </a:path>
            </a:pathLst>
          </a:custGeom>
          <a:solidFill>
            <a:srgbClr val="002060"/>
          </a:solidFill>
        </p:spPr>
        <p:txBody>
          <a:bodyPr wrap="square" lIns="0" tIns="0" rIns="0" bIns="0" rtlCol="0"/>
          <a:lstStyle/>
          <a:p>
            <a:pPr marL="0" marR="0" lvl="0" indent="0" algn="l" defTabSz="829178" rtl="0" eaLnBrk="1" fontAlgn="auto" latinLnBrk="0" hangingPunct="1">
              <a:lnSpc>
                <a:spcPct val="100000"/>
              </a:lnSpc>
              <a:spcBef>
                <a:spcPts val="0"/>
              </a:spcBef>
              <a:spcAft>
                <a:spcPts val="0"/>
              </a:spcAft>
              <a:buClrTx/>
              <a:buSzTx/>
              <a:buFontTx/>
              <a:buNone/>
              <a:tabLst/>
              <a:defRPr/>
            </a:pPr>
            <a:endParaRPr kumimoji="0" sz="1632" b="0" i="0" u="none" strike="noStrike" kern="1200" cap="none" spc="0" normalizeH="0" baseline="0" noProof="0">
              <a:ln>
                <a:noFill/>
              </a:ln>
              <a:solidFill>
                <a:prstClr val="black"/>
              </a:solidFill>
              <a:effectLst/>
              <a:uLnTx/>
              <a:uFillTx/>
              <a:latin typeface="Calibri"/>
              <a:ea typeface="+mn-ea"/>
              <a:cs typeface="+mn-cs"/>
            </a:endParaRPr>
          </a:p>
        </p:txBody>
      </p:sp>
      <p:sp>
        <p:nvSpPr>
          <p:cNvPr id="3" name="Title 1">
            <a:extLst>
              <a:ext uri="{FF2B5EF4-FFF2-40B4-BE49-F238E27FC236}">
                <a16:creationId xmlns:a16="http://schemas.microsoft.com/office/drawing/2014/main" id="{9742D361-B84A-9314-BC51-A310343C9AD9}"/>
              </a:ext>
            </a:extLst>
          </p:cNvPr>
          <p:cNvSpPr txBox="1">
            <a:spLocks/>
          </p:cNvSpPr>
          <p:nvPr/>
        </p:nvSpPr>
        <p:spPr>
          <a:xfrm>
            <a:off x="198168" y="78149"/>
            <a:ext cx="8363478" cy="752773"/>
          </a:xfrm>
          <a:prstGeom prst="rect">
            <a:avLst/>
          </a:prstGeom>
        </p:spPr>
        <p:txBody>
          <a:bodyPr vert="horz" lIns="72726" tIns="36363" rIns="72726" bIns="36363"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727272" rtl="0" eaLnBrk="1" fontAlgn="auto" latinLnBrk="0" hangingPunct="1">
              <a:lnSpc>
                <a:spcPct val="90000"/>
              </a:lnSpc>
              <a:spcBef>
                <a:spcPct val="0"/>
              </a:spcBef>
              <a:spcAft>
                <a:spcPts val="0"/>
              </a:spcAft>
              <a:buClrTx/>
              <a:buSzTx/>
              <a:buFontTx/>
              <a:buNone/>
              <a:tabLst/>
              <a:defRPr/>
            </a:pPr>
            <a:r>
              <a:rPr lang="en-GB" sz="2400" b="1" dirty="0">
                <a:solidFill>
                  <a:prstClr val="white"/>
                </a:solidFill>
                <a:latin typeface="Calibri" panose="020F0502020204030204"/>
              </a:rPr>
              <a:t>Automation p</a:t>
            </a:r>
            <a:r>
              <a:rPr kumimoji="0" lang="en-GB" sz="2400" b="1" i="0" u="none" strike="noStrike" kern="1200" cap="none" spc="0" normalizeH="0" baseline="0" noProof="0" dirty="0" err="1">
                <a:ln>
                  <a:noFill/>
                </a:ln>
                <a:solidFill>
                  <a:prstClr val="white"/>
                </a:solidFill>
                <a:effectLst/>
                <a:uLnTx/>
                <a:uFillTx/>
                <a:latin typeface="Calibri" panose="020F0502020204030204"/>
                <a:ea typeface="+mj-ea"/>
                <a:cs typeface="+mj-cs"/>
              </a:rPr>
              <a:t>roject</a:t>
            </a:r>
            <a:r>
              <a:rPr kumimoji="0" lang="en-GB" sz="2400" b="1" i="0" u="none" strike="noStrike" kern="1200" cap="none" spc="0" normalizeH="0" baseline="0" noProof="0" dirty="0">
                <a:ln>
                  <a:noFill/>
                </a:ln>
                <a:solidFill>
                  <a:prstClr val="white"/>
                </a:solidFill>
                <a:effectLst/>
                <a:uLnTx/>
                <a:uFillTx/>
                <a:latin typeface="Calibri" panose="020F0502020204030204"/>
                <a:ea typeface="+mj-ea"/>
                <a:cs typeface="+mj-cs"/>
              </a:rPr>
              <a:t> set up fundamentals</a:t>
            </a:r>
          </a:p>
        </p:txBody>
      </p:sp>
      <p:sp>
        <p:nvSpPr>
          <p:cNvPr id="4" name="TextBox 3">
            <a:extLst>
              <a:ext uri="{FF2B5EF4-FFF2-40B4-BE49-F238E27FC236}">
                <a16:creationId xmlns:a16="http://schemas.microsoft.com/office/drawing/2014/main" id="{413F2C6B-7C54-E7C1-F2E8-FAA25AE3A6CB}"/>
              </a:ext>
            </a:extLst>
          </p:cNvPr>
          <p:cNvSpPr txBox="1"/>
          <p:nvPr/>
        </p:nvSpPr>
        <p:spPr>
          <a:xfrm>
            <a:off x="468756" y="1158164"/>
            <a:ext cx="11492063" cy="830997"/>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Depending on how you are running your automation work and how expansive the initiative is, you may be running it as a project.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If so, there are certain project fundamentals you need to work through before and during launching this work.</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Below is a checklist of what these are now. Ensure you have </a:t>
            </a:r>
            <a:r>
              <a:rPr kumimoji="0" lang="en-GB" sz="1600" b="0" i="0" u="none" strike="noStrike" kern="1200" cap="none" spc="0" normalizeH="0" baseline="0" noProof="0" dirty="0" err="1">
                <a:ln>
                  <a:noFill/>
                </a:ln>
                <a:solidFill>
                  <a:prstClr val="black"/>
                </a:solidFill>
                <a:effectLst/>
                <a:uLnTx/>
                <a:uFillTx/>
                <a:latin typeface="Calibri" panose="020F0502020204030204"/>
                <a:ea typeface="+mn-ea"/>
                <a:cs typeface="+mn-cs"/>
              </a:rPr>
              <a:t>ticke</a:t>
            </a: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d all of the below if running an automation project.</a:t>
            </a:r>
          </a:p>
        </p:txBody>
      </p:sp>
      <p:graphicFrame>
        <p:nvGraphicFramePr>
          <p:cNvPr id="2" name="Table 4">
            <a:extLst>
              <a:ext uri="{FF2B5EF4-FFF2-40B4-BE49-F238E27FC236}">
                <a16:creationId xmlns:a16="http://schemas.microsoft.com/office/drawing/2014/main" id="{78F698D9-3F08-F210-4C7C-1A68E3ACD20F}"/>
              </a:ext>
            </a:extLst>
          </p:cNvPr>
          <p:cNvGraphicFramePr>
            <a:graphicFrameLocks noGrp="1"/>
          </p:cNvGraphicFramePr>
          <p:nvPr/>
        </p:nvGraphicFramePr>
        <p:xfrm>
          <a:off x="433647" y="2232925"/>
          <a:ext cx="11287785" cy="3366454"/>
        </p:xfrm>
        <a:graphic>
          <a:graphicData uri="http://schemas.openxmlformats.org/drawingml/2006/table">
            <a:tbl>
              <a:tblPr firstRow="1" bandRow="1">
                <a:tableStyleId>{5C22544A-7EE6-4342-B048-85BDC9FD1C3A}</a:tableStyleId>
              </a:tblPr>
              <a:tblGrid>
                <a:gridCol w="2935195">
                  <a:extLst>
                    <a:ext uri="{9D8B030D-6E8A-4147-A177-3AD203B41FA5}">
                      <a16:colId xmlns:a16="http://schemas.microsoft.com/office/drawing/2014/main" val="3530271187"/>
                    </a:ext>
                  </a:extLst>
                </a:gridCol>
                <a:gridCol w="7112000">
                  <a:extLst>
                    <a:ext uri="{9D8B030D-6E8A-4147-A177-3AD203B41FA5}">
                      <a16:colId xmlns:a16="http://schemas.microsoft.com/office/drawing/2014/main" val="1803861674"/>
                    </a:ext>
                  </a:extLst>
                </a:gridCol>
                <a:gridCol w="1240590">
                  <a:extLst>
                    <a:ext uri="{9D8B030D-6E8A-4147-A177-3AD203B41FA5}">
                      <a16:colId xmlns:a16="http://schemas.microsoft.com/office/drawing/2014/main" val="2763333061"/>
                    </a:ext>
                  </a:extLst>
                </a:gridCol>
              </a:tblGrid>
              <a:tr h="480922">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43089913"/>
                  </a:ext>
                </a:extLst>
              </a:tr>
              <a:tr h="480922">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15568485"/>
                  </a:ext>
                </a:extLst>
              </a:tr>
              <a:tr h="480922">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60093137"/>
                  </a:ext>
                </a:extLst>
              </a:tr>
              <a:tr h="480922">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28975364"/>
                  </a:ext>
                </a:extLst>
              </a:tr>
              <a:tr h="480922">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6036410"/>
                  </a:ext>
                </a:extLst>
              </a:tr>
              <a:tr h="480922">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2535541"/>
                  </a:ext>
                </a:extLst>
              </a:tr>
              <a:tr h="480922">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09696114"/>
                  </a:ext>
                </a:extLst>
              </a:tr>
            </a:tbl>
          </a:graphicData>
        </a:graphic>
      </p:graphicFrame>
      <p:sp>
        <p:nvSpPr>
          <p:cNvPr id="5" name="TextBox 4">
            <a:extLst>
              <a:ext uri="{FF2B5EF4-FFF2-40B4-BE49-F238E27FC236}">
                <a16:creationId xmlns:a16="http://schemas.microsoft.com/office/drawing/2014/main" id="{673F1099-6F2C-DBF5-70F9-64B9CC557BDC}"/>
              </a:ext>
            </a:extLst>
          </p:cNvPr>
          <p:cNvSpPr txBox="1"/>
          <p:nvPr/>
        </p:nvSpPr>
        <p:spPr>
          <a:xfrm>
            <a:off x="468756" y="2275701"/>
            <a:ext cx="289473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white"/>
                </a:solidFill>
                <a:effectLst/>
                <a:uLnTx/>
                <a:uFillTx/>
                <a:latin typeface="Calibri" panose="020F0502020204030204"/>
                <a:ea typeface="+mn-ea"/>
                <a:cs typeface="+mn-cs"/>
              </a:rPr>
              <a:t>Action</a:t>
            </a:r>
          </a:p>
        </p:txBody>
      </p:sp>
      <p:sp>
        <p:nvSpPr>
          <p:cNvPr id="6" name="TextBox 5">
            <a:extLst>
              <a:ext uri="{FF2B5EF4-FFF2-40B4-BE49-F238E27FC236}">
                <a16:creationId xmlns:a16="http://schemas.microsoft.com/office/drawing/2014/main" id="{1989E244-C21A-9725-2283-24754B85580C}"/>
              </a:ext>
            </a:extLst>
          </p:cNvPr>
          <p:cNvSpPr txBox="1"/>
          <p:nvPr/>
        </p:nvSpPr>
        <p:spPr>
          <a:xfrm>
            <a:off x="3398604" y="2275701"/>
            <a:ext cx="7007375"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white"/>
                </a:solidFill>
                <a:effectLst/>
                <a:uLnTx/>
                <a:uFillTx/>
                <a:latin typeface="Calibri" panose="020F0502020204030204"/>
                <a:ea typeface="+mn-ea"/>
                <a:cs typeface="+mn-cs"/>
              </a:rPr>
              <a:t>Commentary</a:t>
            </a:r>
          </a:p>
        </p:txBody>
      </p:sp>
      <p:sp>
        <p:nvSpPr>
          <p:cNvPr id="7" name="TextBox 6">
            <a:extLst>
              <a:ext uri="{FF2B5EF4-FFF2-40B4-BE49-F238E27FC236}">
                <a16:creationId xmlns:a16="http://schemas.microsoft.com/office/drawing/2014/main" id="{A1BCF908-3286-78FF-1CE1-48BAF76F808B}"/>
              </a:ext>
            </a:extLst>
          </p:cNvPr>
          <p:cNvSpPr txBox="1"/>
          <p:nvPr/>
        </p:nvSpPr>
        <p:spPr>
          <a:xfrm>
            <a:off x="10685379" y="2275701"/>
            <a:ext cx="756653"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white"/>
                </a:solidFill>
                <a:effectLst/>
                <a:uLnTx/>
                <a:uFillTx/>
                <a:latin typeface="Calibri" panose="020F0502020204030204"/>
                <a:ea typeface="+mn-ea"/>
                <a:cs typeface="+mn-cs"/>
              </a:rPr>
              <a:t>Status</a:t>
            </a:r>
          </a:p>
        </p:txBody>
      </p:sp>
      <p:sp>
        <p:nvSpPr>
          <p:cNvPr id="8" name="TextBox 7">
            <a:extLst>
              <a:ext uri="{FF2B5EF4-FFF2-40B4-BE49-F238E27FC236}">
                <a16:creationId xmlns:a16="http://schemas.microsoft.com/office/drawing/2014/main" id="{7546FAFB-5A00-00E2-FF6F-4D08933C4D84}"/>
              </a:ext>
            </a:extLst>
          </p:cNvPr>
          <p:cNvSpPr txBox="1"/>
          <p:nvPr/>
        </p:nvSpPr>
        <p:spPr>
          <a:xfrm>
            <a:off x="433647" y="2780628"/>
            <a:ext cx="2913806"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Build the Business Case</a:t>
            </a:r>
          </a:p>
        </p:txBody>
      </p:sp>
      <p:sp>
        <p:nvSpPr>
          <p:cNvPr id="10" name="TextBox 9">
            <a:extLst>
              <a:ext uri="{FF2B5EF4-FFF2-40B4-BE49-F238E27FC236}">
                <a16:creationId xmlns:a16="http://schemas.microsoft.com/office/drawing/2014/main" id="{3236EC98-4C1C-E4F1-D7DE-F1B6EAA22B6F}"/>
              </a:ext>
            </a:extLst>
          </p:cNvPr>
          <p:cNvSpPr txBox="1"/>
          <p:nvPr/>
        </p:nvSpPr>
        <p:spPr>
          <a:xfrm>
            <a:off x="433647" y="3259723"/>
            <a:ext cx="2913806"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Build the project team</a:t>
            </a:r>
          </a:p>
        </p:txBody>
      </p:sp>
      <p:sp>
        <p:nvSpPr>
          <p:cNvPr id="13" name="TextBox 12">
            <a:extLst>
              <a:ext uri="{FF2B5EF4-FFF2-40B4-BE49-F238E27FC236}">
                <a16:creationId xmlns:a16="http://schemas.microsoft.com/office/drawing/2014/main" id="{D3BF59E5-4721-C31C-F058-E3B808D34236}"/>
              </a:ext>
            </a:extLst>
          </p:cNvPr>
          <p:cNvSpPr txBox="1"/>
          <p:nvPr/>
        </p:nvSpPr>
        <p:spPr>
          <a:xfrm>
            <a:off x="433647" y="3737659"/>
            <a:ext cx="2913806"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Build the Project Plan</a:t>
            </a:r>
          </a:p>
        </p:txBody>
      </p:sp>
      <p:sp>
        <p:nvSpPr>
          <p:cNvPr id="14" name="TextBox 13">
            <a:extLst>
              <a:ext uri="{FF2B5EF4-FFF2-40B4-BE49-F238E27FC236}">
                <a16:creationId xmlns:a16="http://schemas.microsoft.com/office/drawing/2014/main" id="{73DE8364-97EF-D33A-9196-E62F937B639C}"/>
              </a:ext>
            </a:extLst>
          </p:cNvPr>
          <p:cNvSpPr txBox="1"/>
          <p:nvPr/>
        </p:nvSpPr>
        <p:spPr>
          <a:xfrm>
            <a:off x="433647" y="4216754"/>
            <a:ext cx="2913806"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Build the Communication Plan</a:t>
            </a:r>
          </a:p>
        </p:txBody>
      </p:sp>
      <p:sp>
        <p:nvSpPr>
          <p:cNvPr id="15" name="TextBox 14">
            <a:extLst>
              <a:ext uri="{FF2B5EF4-FFF2-40B4-BE49-F238E27FC236}">
                <a16:creationId xmlns:a16="http://schemas.microsoft.com/office/drawing/2014/main" id="{47415802-06FF-444E-791B-020BE37965FD}"/>
              </a:ext>
            </a:extLst>
          </p:cNvPr>
          <p:cNvSpPr txBox="1"/>
          <p:nvPr/>
        </p:nvSpPr>
        <p:spPr>
          <a:xfrm>
            <a:off x="433647" y="4700453"/>
            <a:ext cx="2913806"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Identify the developer(s)</a:t>
            </a:r>
          </a:p>
        </p:txBody>
      </p:sp>
      <p:sp>
        <p:nvSpPr>
          <p:cNvPr id="16" name="TextBox 15">
            <a:extLst>
              <a:ext uri="{FF2B5EF4-FFF2-40B4-BE49-F238E27FC236}">
                <a16:creationId xmlns:a16="http://schemas.microsoft.com/office/drawing/2014/main" id="{A01B4897-0F87-D1E8-4E70-FB29819F5F33}"/>
              </a:ext>
            </a:extLst>
          </p:cNvPr>
          <p:cNvSpPr txBox="1"/>
          <p:nvPr/>
        </p:nvSpPr>
        <p:spPr>
          <a:xfrm>
            <a:off x="433647" y="5179548"/>
            <a:ext cx="2913806"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Build &amp; schedule the approach</a:t>
            </a:r>
          </a:p>
        </p:txBody>
      </p:sp>
      <p:sp>
        <p:nvSpPr>
          <p:cNvPr id="19" name="TextBox 18">
            <a:extLst>
              <a:ext uri="{FF2B5EF4-FFF2-40B4-BE49-F238E27FC236}">
                <a16:creationId xmlns:a16="http://schemas.microsoft.com/office/drawing/2014/main" id="{1424C520-C10F-AB8B-FA26-66B82B22D440}"/>
              </a:ext>
            </a:extLst>
          </p:cNvPr>
          <p:cNvSpPr txBox="1"/>
          <p:nvPr/>
        </p:nvSpPr>
        <p:spPr>
          <a:xfrm>
            <a:off x="3398604" y="2741613"/>
            <a:ext cx="7007374"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To secure support for funding, approach and resource needs, a business case may be required. This will be pitched at Leadership level individuals who have control and budget say.</a:t>
            </a:r>
          </a:p>
        </p:txBody>
      </p:sp>
      <p:sp>
        <p:nvSpPr>
          <p:cNvPr id="20" name="TextBox 19">
            <a:extLst>
              <a:ext uri="{FF2B5EF4-FFF2-40B4-BE49-F238E27FC236}">
                <a16:creationId xmlns:a16="http://schemas.microsoft.com/office/drawing/2014/main" id="{07EC9C27-FACE-6010-BB14-A3478736C9D4}"/>
              </a:ext>
            </a:extLst>
          </p:cNvPr>
          <p:cNvSpPr txBox="1"/>
          <p:nvPr/>
        </p:nvSpPr>
        <p:spPr>
          <a:xfrm>
            <a:off x="3398604" y="3220708"/>
            <a:ext cx="7007374"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Build out the team of individuals who will see this project through. This could include a Project Manager, Business Improvement Manager, SMEs (those who work the process), the external / internal Developers etc.</a:t>
            </a:r>
          </a:p>
        </p:txBody>
      </p:sp>
      <p:sp>
        <p:nvSpPr>
          <p:cNvPr id="21" name="TextBox 20">
            <a:extLst>
              <a:ext uri="{FF2B5EF4-FFF2-40B4-BE49-F238E27FC236}">
                <a16:creationId xmlns:a16="http://schemas.microsoft.com/office/drawing/2014/main" id="{2B95F15B-F414-8E17-AB85-2EF326508203}"/>
              </a:ext>
            </a:extLst>
          </p:cNvPr>
          <p:cNvSpPr txBox="1"/>
          <p:nvPr/>
        </p:nvSpPr>
        <p:spPr>
          <a:xfrm>
            <a:off x="3398604" y="3698644"/>
            <a:ext cx="7007374"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To ensure the work stays on track and on budget, build out a Project Plan. This plan will detail all of they activities, tollgates, milestones and deliverables, owned by a Project Manager. </a:t>
            </a:r>
          </a:p>
        </p:txBody>
      </p:sp>
      <p:sp>
        <p:nvSpPr>
          <p:cNvPr id="22" name="TextBox 21">
            <a:extLst>
              <a:ext uri="{FF2B5EF4-FFF2-40B4-BE49-F238E27FC236}">
                <a16:creationId xmlns:a16="http://schemas.microsoft.com/office/drawing/2014/main" id="{659C8528-8651-E8F3-C928-C58DA262E09C}"/>
              </a:ext>
            </a:extLst>
          </p:cNvPr>
          <p:cNvSpPr txBox="1"/>
          <p:nvPr/>
        </p:nvSpPr>
        <p:spPr>
          <a:xfrm>
            <a:off x="3398603" y="4177739"/>
            <a:ext cx="7096401"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Whilst not necessarily an exhaustive Communication Plan, this will be required to identify how key stakeholders are going to be engaged with, by who, via what medium and why.</a:t>
            </a:r>
          </a:p>
        </p:txBody>
      </p:sp>
      <p:sp>
        <p:nvSpPr>
          <p:cNvPr id="23" name="TextBox 22">
            <a:extLst>
              <a:ext uri="{FF2B5EF4-FFF2-40B4-BE49-F238E27FC236}">
                <a16:creationId xmlns:a16="http://schemas.microsoft.com/office/drawing/2014/main" id="{8B0150FB-4F71-A88A-7679-A1741BFB7D56}"/>
              </a:ext>
            </a:extLst>
          </p:cNvPr>
          <p:cNvSpPr txBox="1"/>
          <p:nvPr/>
        </p:nvSpPr>
        <p:spPr>
          <a:xfrm>
            <a:off x="3398604" y="4661438"/>
            <a:ext cx="7007374"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Identify early on whether or not you require internal or external developer resources. If external, work with your Procurement Team to put out an </a:t>
            </a:r>
            <a:r>
              <a:rPr kumimoji="0" lang="en-GB" sz="1200" b="0" i="0" u="none" strike="noStrike" kern="1200" cap="none" spc="0" normalizeH="0" baseline="0" noProof="0" dirty="0" err="1">
                <a:ln>
                  <a:noFill/>
                </a:ln>
                <a:solidFill>
                  <a:prstClr val="black"/>
                </a:solidFill>
                <a:effectLst/>
                <a:uLnTx/>
                <a:uFillTx/>
                <a:latin typeface="Calibri" panose="020F0502020204030204"/>
                <a:ea typeface="+mn-ea"/>
                <a:cs typeface="+mn-cs"/>
              </a:rPr>
              <a:t>RFI</a:t>
            </a: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 (Request for Information) to get potential vendors responding. </a:t>
            </a:r>
          </a:p>
        </p:txBody>
      </p:sp>
      <p:sp>
        <p:nvSpPr>
          <p:cNvPr id="24" name="TextBox 23">
            <a:extLst>
              <a:ext uri="{FF2B5EF4-FFF2-40B4-BE49-F238E27FC236}">
                <a16:creationId xmlns:a16="http://schemas.microsoft.com/office/drawing/2014/main" id="{610B1E5D-8AEA-F94D-548C-81892AEE0EE1}"/>
              </a:ext>
            </a:extLst>
          </p:cNvPr>
          <p:cNvSpPr txBox="1"/>
          <p:nvPr/>
        </p:nvSpPr>
        <p:spPr>
          <a:xfrm>
            <a:off x="3398604" y="5140533"/>
            <a:ext cx="7007374"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Build out the right approach early and schedule this into people’s diaries. This could include a series of workshops, knowledge sharing exercises, mapping sessions, brainstorming meetings etc.</a:t>
            </a:r>
          </a:p>
        </p:txBody>
      </p:sp>
      <p:pic>
        <p:nvPicPr>
          <p:cNvPr id="26" name="Picture 25">
            <a:extLst>
              <a:ext uri="{FF2B5EF4-FFF2-40B4-BE49-F238E27FC236}">
                <a16:creationId xmlns:a16="http://schemas.microsoft.com/office/drawing/2014/main" id="{11426F59-7716-C41B-3E0F-6826EE3C472E}"/>
              </a:ext>
            </a:extLst>
          </p:cNvPr>
          <p:cNvPicPr>
            <a:picLocks noChangeAspect="1"/>
          </p:cNvPicPr>
          <p:nvPr/>
        </p:nvPicPr>
        <p:blipFill>
          <a:blip r:embed="rId3"/>
          <a:stretch>
            <a:fillRect/>
          </a:stretch>
        </p:blipFill>
        <p:spPr>
          <a:xfrm>
            <a:off x="10809039" y="2761471"/>
            <a:ext cx="509331" cy="376868"/>
          </a:xfrm>
          <a:prstGeom prst="rect">
            <a:avLst/>
          </a:prstGeom>
        </p:spPr>
      </p:pic>
      <p:pic>
        <p:nvPicPr>
          <p:cNvPr id="27" name="Picture 26">
            <a:extLst>
              <a:ext uri="{FF2B5EF4-FFF2-40B4-BE49-F238E27FC236}">
                <a16:creationId xmlns:a16="http://schemas.microsoft.com/office/drawing/2014/main" id="{6EF087F9-168A-F805-E544-61AFCD2D5F87}"/>
              </a:ext>
            </a:extLst>
          </p:cNvPr>
          <p:cNvPicPr>
            <a:picLocks noChangeAspect="1"/>
          </p:cNvPicPr>
          <p:nvPr/>
        </p:nvPicPr>
        <p:blipFill>
          <a:blip r:embed="rId3"/>
          <a:stretch>
            <a:fillRect/>
          </a:stretch>
        </p:blipFill>
        <p:spPr>
          <a:xfrm>
            <a:off x="10809038" y="3259723"/>
            <a:ext cx="509331" cy="376868"/>
          </a:xfrm>
          <a:prstGeom prst="rect">
            <a:avLst/>
          </a:prstGeom>
        </p:spPr>
      </p:pic>
      <p:pic>
        <p:nvPicPr>
          <p:cNvPr id="28" name="Picture 27">
            <a:extLst>
              <a:ext uri="{FF2B5EF4-FFF2-40B4-BE49-F238E27FC236}">
                <a16:creationId xmlns:a16="http://schemas.microsoft.com/office/drawing/2014/main" id="{B586865B-0BFD-D07D-9AF3-97C42EB3515A}"/>
              </a:ext>
            </a:extLst>
          </p:cNvPr>
          <p:cNvPicPr>
            <a:picLocks noChangeAspect="1"/>
          </p:cNvPicPr>
          <p:nvPr/>
        </p:nvPicPr>
        <p:blipFill>
          <a:blip r:embed="rId3"/>
          <a:stretch>
            <a:fillRect/>
          </a:stretch>
        </p:blipFill>
        <p:spPr>
          <a:xfrm>
            <a:off x="10809038" y="3754651"/>
            <a:ext cx="509331" cy="376868"/>
          </a:xfrm>
          <a:prstGeom prst="rect">
            <a:avLst/>
          </a:prstGeom>
        </p:spPr>
      </p:pic>
      <p:pic>
        <p:nvPicPr>
          <p:cNvPr id="29" name="Picture 28">
            <a:extLst>
              <a:ext uri="{FF2B5EF4-FFF2-40B4-BE49-F238E27FC236}">
                <a16:creationId xmlns:a16="http://schemas.microsoft.com/office/drawing/2014/main" id="{6E52D237-6261-231B-0010-DC23CEFD2EFF}"/>
              </a:ext>
            </a:extLst>
          </p:cNvPr>
          <p:cNvPicPr>
            <a:picLocks noChangeAspect="1"/>
          </p:cNvPicPr>
          <p:nvPr/>
        </p:nvPicPr>
        <p:blipFill>
          <a:blip r:embed="rId3"/>
          <a:stretch>
            <a:fillRect/>
          </a:stretch>
        </p:blipFill>
        <p:spPr>
          <a:xfrm>
            <a:off x="10809037" y="4252903"/>
            <a:ext cx="509331" cy="376868"/>
          </a:xfrm>
          <a:prstGeom prst="rect">
            <a:avLst/>
          </a:prstGeom>
        </p:spPr>
      </p:pic>
      <p:pic>
        <p:nvPicPr>
          <p:cNvPr id="30" name="Picture 29">
            <a:extLst>
              <a:ext uri="{FF2B5EF4-FFF2-40B4-BE49-F238E27FC236}">
                <a16:creationId xmlns:a16="http://schemas.microsoft.com/office/drawing/2014/main" id="{DBB34058-89BF-9248-CEF6-954076B9F597}"/>
              </a:ext>
            </a:extLst>
          </p:cNvPr>
          <p:cNvPicPr>
            <a:picLocks noChangeAspect="1"/>
          </p:cNvPicPr>
          <p:nvPr/>
        </p:nvPicPr>
        <p:blipFill>
          <a:blip r:embed="rId3"/>
          <a:stretch>
            <a:fillRect/>
          </a:stretch>
        </p:blipFill>
        <p:spPr>
          <a:xfrm>
            <a:off x="10809037" y="4688413"/>
            <a:ext cx="509331" cy="376868"/>
          </a:xfrm>
          <a:prstGeom prst="rect">
            <a:avLst/>
          </a:prstGeom>
        </p:spPr>
      </p:pic>
      <p:pic>
        <p:nvPicPr>
          <p:cNvPr id="31" name="Picture 30">
            <a:extLst>
              <a:ext uri="{FF2B5EF4-FFF2-40B4-BE49-F238E27FC236}">
                <a16:creationId xmlns:a16="http://schemas.microsoft.com/office/drawing/2014/main" id="{934C9516-FDE6-D423-0CF5-F473D06D6488}"/>
              </a:ext>
            </a:extLst>
          </p:cNvPr>
          <p:cNvPicPr>
            <a:picLocks noChangeAspect="1"/>
          </p:cNvPicPr>
          <p:nvPr/>
        </p:nvPicPr>
        <p:blipFill>
          <a:blip r:embed="rId3"/>
          <a:stretch>
            <a:fillRect/>
          </a:stretch>
        </p:blipFill>
        <p:spPr>
          <a:xfrm>
            <a:off x="10809036" y="5186665"/>
            <a:ext cx="509331" cy="376868"/>
          </a:xfrm>
          <a:prstGeom prst="rect">
            <a:avLst/>
          </a:prstGeom>
        </p:spPr>
      </p:pic>
      <p:sp>
        <p:nvSpPr>
          <p:cNvPr id="32" name="TextBox 31">
            <a:extLst>
              <a:ext uri="{FF2B5EF4-FFF2-40B4-BE49-F238E27FC236}">
                <a16:creationId xmlns:a16="http://schemas.microsoft.com/office/drawing/2014/main" id="{1619457D-7AF9-6830-784D-549A5CF56E7D}"/>
              </a:ext>
            </a:extLst>
          </p:cNvPr>
          <p:cNvSpPr txBox="1"/>
          <p:nvPr/>
        </p:nvSpPr>
        <p:spPr>
          <a:xfrm>
            <a:off x="468756" y="5783091"/>
            <a:ext cx="11492063" cy="830997"/>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Given the risk of delivering an automation (cost, impact on business, resource requirements, time taken, testing etc.) you need to ensure going in you are crystal clear on the aim and the approach, maintain clear and robust communication throughout and run a tight ship in terms of costs, resources and progress.</a:t>
            </a:r>
          </a:p>
        </p:txBody>
      </p:sp>
    </p:spTree>
    <p:extLst>
      <p:ext uri="{BB962C8B-B14F-4D97-AF65-F5344CB8AC3E}">
        <p14:creationId xmlns:p14="http://schemas.microsoft.com/office/powerpoint/2010/main" val="528277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1"/>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4"/>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2"/>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5"/>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3"/>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6"/>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4"/>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26"/>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27"/>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28"/>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29"/>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30"/>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31"/>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3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p:bldP spid="6" grpId="0"/>
      <p:bldP spid="7" grpId="0"/>
      <p:bldP spid="8" grpId="0"/>
      <p:bldP spid="10" grpId="0"/>
      <p:bldP spid="13" grpId="0"/>
      <p:bldP spid="14" grpId="0"/>
      <p:bldP spid="15" grpId="0"/>
      <p:bldP spid="16" grpId="0"/>
      <p:bldP spid="19" grpId="0"/>
      <p:bldP spid="20" grpId="0"/>
      <p:bldP spid="21" grpId="0"/>
      <p:bldP spid="22" grpId="0"/>
      <p:bldP spid="23" grpId="0"/>
      <p:bldP spid="24" grpId="0"/>
      <p:bldP spid="32" grpId="0" build="p"/>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397</Words>
  <Application>Microsoft Office PowerPoint</Application>
  <PresentationFormat>Widescreen</PresentationFormat>
  <Paragraphs>22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1_Office Theme</vt:lpstr>
      <vt:lpstr>PowerPoint Presentation</vt:lpstr>
    </vt:vector>
  </TitlesOfParts>
  <Company>Bryan Cave Leighton Paisner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Chapman</dc:creator>
  <cp:lastModifiedBy>Robert Chapman</cp:lastModifiedBy>
  <cp:revision>1</cp:revision>
  <dcterms:created xsi:type="dcterms:W3CDTF">2024-05-25T13:51:45Z</dcterms:created>
  <dcterms:modified xsi:type="dcterms:W3CDTF">2024-05-25T13:53:56Z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ustomFooter">
    <vt:lpwstr>Unprofiled document</vt:lpwstr>
  </property>
  <property fmtid="{D5CDD505-2E9C-101B-9397-08002B2CF9AE}" pid="3" name="DocIdFormat">
    <vt:lpwstr/>
  </property>
  <property fmtid="{D5CDD505-2E9C-101B-9397-08002B2CF9AE}" pid="4" name="Keywords">
    <vt:lpwstr>Unprofiled document</vt:lpwstr>
  </property>
  <property fmtid="{D5CDD505-2E9C-101B-9397-08002B2CF9AE}" pid="5" name="LastEdit">
    <vt:lpwstr/>
  </property>
  <property fmtid="{D5CDD505-2E9C-101B-9397-08002B2CF9AE}" pid="6" name="VersionCreated">
    <vt:lpwstr/>
  </property>
  <property fmtid="{D5CDD505-2E9C-101B-9397-08002B2CF9AE}" pid="7" name="CreateDate">
    <vt:lpwstr/>
  </property>
</Properties>
</file>