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80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9453-BEC9-48A1-8F85-7ACF45FC45C8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6D64-F0F6-40C2-93D2-535BC7332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563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9453-BEC9-48A1-8F85-7ACF45FC45C8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6D64-F0F6-40C2-93D2-535BC7332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743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9453-BEC9-48A1-8F85-7ACF45FC45C8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6D64-F0F6-40C2-93D2-535BC7332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529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9453-BEC9-48A1-8F85-7ACF45FC45C8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6D64-F0F6-40C2-93D2-535BC7332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956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9453-BEC9-48A1-8F85-7ACF45FC45C8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6D64-F0F6-40C2-93D2-535BC7332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841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9453-BEC9-48A1-8F85-7ACF45FC45C8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6D64-F0F6-40C2-93D2-535BC7332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367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9453-BEC9-48A1-8F85-7ACF45FC45C8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6D64-F0F6-40C2-93D2-535BC7332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9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9453-BEC9-48A1-8F85-7ACF45FC45C8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6D64-F0F6-40C2-93D2-535BC7332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887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9453-BEC9-48A1-8F85-7ACF45FC45C8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6D64-F0F6-40C2-93D2-535BC7332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521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9453-BEC9-48A1-8F85-7ACF45FC45C8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6D64-F0F6-40C2-93D2-535BC7332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61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9453-BEC9-48A1-8F85-7ACF45FC45C8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6D64-F0F6-40C2-93D2-535BC7332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678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19453-BEC9-48A1-8F85-7ACF45FC45C8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46D64-F0F6-40C2-93D2-535BC7332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171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911085"/>
              </p:ext>
            </p:extLst>
          </p:nvPr>
        </p:nvGraphicFramePr>
        <p:xfrm>
          <a:off x="5063044" y="1008600"/>
          <a:ext cx="2191265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1265">
                  <a:extLst>
                    <a:ext uri="{9D8B030D-6E8A-4147-A177-3AD203B41FA5}">
                      <a16:colId xmlns:a16="http://schemas.microsoft.com/office/drawing/2014/main" val="38157194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Production control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255959"/>
                  </a:ext>
                </a:extLst>
              </a:tr>
            </a:tbl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304800" y="955589"/>
            <a:ext cx="11804822" cy="1753289"/>
            <a:chOff x="247135" y="1210962"/>
            <a:chExt cx="11656541" cy="1753289"/>
          </a:xfrm>
        </p:grpSpPr>
        <p:sp>
          <p:nvSpPr>
            <p:cNvPr id="14" name="Rounded Rectangle 13"/>
            <p:cNvSpPr/>
            <p:nvPr/>
          </p:nvSpPr>
          <p:spPr>
            <a:xfrm>
              <a:off x="247135" y="1210962"/>
              <a:ext cx="11656541" cy="1721708"/>
            </a:xfrm>
            <a:prstGeom prst="roundRect">
              <a:avLst/>
            </a:prstGeom>
            <a:noFill/>
            <a:ln w="22225">
              <a:solidFill>
                <a:schemeClr val="accent6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736757" y="2594919"/>
              <a:ext cx="22571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70AD47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Information flows</a:t>
              </a: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667057" y="2581924"/>
            <a:ext cx="943671" cy="979273"/>
            <a:chOff x="609392" y="2837297"/>
            <a:chExt cx="943671" cy="979273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9392" y="3151471"/>
              <a:ext cx="715859" cy="434904"/>
            </a:xfrm>
            <a:prstGeom prst="rect">
              <a:avLst/>
            </a:prstGeom>
          </p:spPr>
        </p:pic>
        <p:sp>
          <p:nvSpPr>
            <p:cNvPr id="17" name="Down Arrow 16"/>
            <p:cNvSpPr/>
            <p:nvPr/>
          </p:nvSpPr>
          <p:spPr>
            <a:xfrm rot="21149711">
              <a:off x="1330641" y="2837297"/>
              <a:ext cx="222422" cy="979273"/>
            </a:xfrm>
            <a:prstGeom prst="downArrow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191041"/>
              </p:ext>
            </p:extLst>
          </p:nvPr>
        </p:nvGraphicFramePr>
        <p:xfrm>
          <a:off x="794900" y="3605920"/>
          <a:ext cx="1831546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1546">
                  <a:extLst>
                    <a:ext uri="{9D8B030D-6E8A-4147-A177-3AD203B41FA5}">
                      <a16:colId xmlns:a16="http://schemas.microsoft.com/office/drawing/2014/main" val="15920997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7123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649296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28977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75112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61268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5798906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43311"/>
              </p:ext>
            </p:extLst>
          </p:nvPr>
        </p:nvGraphicFramePr>
        <p:xfrm>
          <a:off x="3842650" y="3605920"/>
          <a:ext cx="1831546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1546">
                  <a:extLst>
                    <a:ext uri="{9D8B030D-6E8A-4147-A177-3AD203B41FA5}">
                      <a16:colId xmlns:a16="http://schemas.microsoft.com/office/drawing/2014/main" val="15920997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7123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579890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72282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913964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76987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33095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921165"/>
              </p:ext>
            </p:extLst>
          </p:nvPr>
        </p:nvGraphicFramePr>
        <p:xfrm>
          <a:off x="6960937" y="3605920"/>
          <a:ext cx="1831546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1546">
                  <a:extLst>
                    <a:ext uri="{9D8B030D-6E8A-4147-A177-3AD203B41FA5}">
                      <a16:colId xmlns:a16="http://schemas.microsoft.com/office/drawing/2014/main" val="15920997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7123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579890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892025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16347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095156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3851609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453954"/>
              </p:ext>
            </p:extLst>
          </p:nvPr>
        </p:nvGraphicFramePr>
        <p:xfrm>
          <a:off x="10079224" y="3605920"/>
          <a:ext cx="1831546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1546">
                  <a:extLst>
                    <a:ext uri="{9D8B030D-6E8A-4147-A177-3AD203B41FA5}">
                      <a16:colId xmlns:a16="http://schemas.microsoft.com/office/drawing/2014/main" val="15920997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7123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579890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050009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09280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3040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3338900"/>
                  </a:ext>
                </a:extLst>
              </a:tr>
            </a:tbl>
          </a:graphicData>
        </a:graphic>
      </p:graphicFrame>
      <p:grpSp>
        <p:nvGrpSpPr>
          <p:cNvPr id="111" name="Group 110"/>
          <p:cNvGrpSpPr/>
          <p:nvPr/>
        </p:nvGrpSpPr>
        <p:grpSpPr>
          <a:xfrm>
            <a:off x="10721647" y="2575905"/>
            <a:ext cx="894191" cy="991330"/>
            <a:chOff x="10663982" y="2831278"/>
            <a:chExt cx="894191" cy="991330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H="1">
              <a:off x="10936491" y="3138088"/>
              <a:ext cx="621682" cy="377689"/>
            </a:xfrm>
            <a:prstGeom prst="rect">
              <a:avLst/>
            </a:prstGeom>
          </p:spPr>
        </p:pic>
        <p:sp>
          <p:nvSpPr>
            <p:cNvPr id="54" name="Down Arrow 53"/>
            <p:cNvSpPr/>
            <p:nvPr/>
          </p:nvSpPr>
          <p:spPr>
            <a:xfrm rot="352037" flipV="1">
              <a:off x="10663982" y="2831278"/>
              <a:ext cx="222422" cy="991330"/>
            </a:xfrm>
            <a:prstGeom prst="downArrow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325394" y="2730643"/>
            <a:ext cx="11784228" cy="2565875"/>
            <a:chOff x="247135" y="1210962"/>
            <a:chExt cx="11656541" cy="1721708"/>
          </a:xfrm>
        </p:grpSpPr>
        <p:sp>
          <p:nvSpPr>
            <p:cNvPr id="56" name="Rounded Rectangle 55"/>
            <p:cNvSpPr/>
            <p:nvPr/>
          </p:nvSpPr>
          <p:spPr>
            <a:xfrm>
              <a:off x="247135" y="1210962"/>
              <a:ext cx="11656541" cy="1721708"/>
            </a:xfrm>
            <a:prstGeom prst="roundRect">
              <a:avLst/>
            </a:prstGeom>
            <a:noFill/>
            <a:ln w="22225">
              <a:solidFill>
                <a:srgbClr val="7030A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750967" y="1233086"/>
              <a:ext cx="2257167" cy="21916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Material flows</a:t>
              </a:r>
            </a:p>
          </p:txBody>
        </p:sp>
      </p:grpSp>
      <p:sp>
        <p:nvSpPr>
          <p:cNvPr id="58" name="Isosceles Triangle 57"/>
          <p:cNvSpPr/>
          <p:nvPr/>
        </p:nvSpPr>
        <p:spPr>
          <a:xfrm>
            <a:off x="1933407" y="3009528"/>
            <a:ext cx="816558" cy="364176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2000</a:t>
            </a:r>
          </a:p>
        </p:txBody>
      </p:sp>
      <p:sp>
        <p:nvSpPr>
          <p:cNvPr id="59" name="Isosceles Triangle 58"/>
          <p:cNvSpPr/>
          <p:nvPr/>
        </p:nvSpPr>
        <p:spPr>
          <a:xfrm>
            <a:off x="2839518" y="3893015"/>
            <a:ext cx="816558" cy="364176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1600</a:t>
            </a:r>
          </a:p>
        </p:txBody>
      </p:sp>
      <p:sp>
        <p:nvSpPr>
          <p:cNvPr id="60" name="Isosceles Triangle 59"/>
          <p:cNvSpPr/>
          <p:nvPr/>
        </p:nvSpPr>
        <p:spPr>
          <a:xfrm>
            <a:off x="5927130" y="3893015"/>
            <a:ext cx="816558" cy="364176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1200</a:t>
            </a:r>
          </a:p>
        </p:txBody>
      </p:sp>
      <p:sp>
        <p:nvSpPr>
          <p:cNvPr id="61" name="Isosceles Triangle 60"/>
          <p:cNvSpPr/>
          <p:nvPr/>
        </p:nvSpPr>
        <p:spPr>
          <a:xfrm>
            <a:off x="9076091" y="3849212"/>
            <a:ext cx="816558" cy="364176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</a:t>
            </a:r>
          </a:p>
        </p:txBody>
      </p:sp>
      <p:sp>
        <p:nvSpPr>
          <p:cNvPr id="62" name="Down Arrow 61"/>
          <p:cNvSpPr/>
          <p:nvPr/>
        </p:nvSpPr>
        <p:spPr>
          <a:xfrm rot="16200000">
            <a:off x="3157437" y="3253159"/>
            <a:ext cx="222422" cy="979273"/>
          </a:xfrm>
          <a:prstGeom prst="downArrow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Down Arrow 62"/>
          <p:cNvSpPr/>
          <p:nvPr/>
        </p:nvSpPr>
        <p:spPr>
          <a:xfrm rot="16200000">
            <a:off x="6209755" y="3239295"/>
            <a:ext cx="222422" cy="979273"/>
          </a:xfrm>
          <a:prstGeom prst="downArrow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Down Arrow 63"/>
          <p:cNvSpPr/>
          <p:nvPr/>
        </p:nvSpPr>
        <p:spPr>
          <a:xfrm rot="16200000">
            <a:off x="9409348" y="3248725"/>
            <a:ext cx="222422" cy="979273"/>
          </a:xfrm>
          <a:prstGeom prst="downArrow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86113" y="5392438"/>
            <a:ext cx="737235" cy="307777"/>
            <a:chOff x="28448" y="5647811"/>
            <a:chExt cx="737235" cy="307777"/>
          </a:xfrm>
        </p:grpSpPr>
        <p:cxnSp>
          <p:nvCxnSpPr>
            <p:cNvPr id="24" name="Straight Connector 23"/>
            <p:cNvCxnSpPr/>
            <p:nvPr/>
          </p:nvCxnSpPr>
          <p:spPr>
            <a:xfrm flipV="1">
              <a:off x="28448" y="5915991"/>
              <a:ext cx="737235" cy="3668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28448" y="5647811"/>
              <a:ext cx="7372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… days</a:t>
              </a: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823348" y="5658784"/>
            <a:ext cx="1840736" cy="334662"/>
            <a:chOff x="765683" y="5914157"/>
            <a:chExt cx="1840736" cy="334662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765683" y="5915991"/>
              <a:ext cx="0" cy="330994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765683" y="6245151"/>
              <a:ext cx="1840736" cy="3668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2606419" y="5914157"/>
              <a:ext cx="0" cy="330994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1351823" y="5939075"/>
              <a:ext cx="7372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… sec</a:t>
              </a: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2664084" y="5392437"/>
            <a:ext cx="1207014" cy="597341"/>
            <a:chOff x="2606419" y="5647810"/>
            <a:chExt cx="1207014" cy="597341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2606419" y="5915991"/>
              <a:ext cx="1207014" cy="1834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813433" y="5914157"/>
              <a:ext cx="0" cy="330994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2889624" y="5647810"/>
              <a:ext cx="7372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… days</a:t>
              </a: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3871098" y="5655116"/>
            <a:ext cx="1840736" cy="338330"/>
            <a:chOff x="3813433" y="5910489"/>
            <a:chExt cx="1840736" cy="338330"/>
          </a:xfrm>
        </p:grpSpPr>
        <p:cxnSp>
          <p:nvCxnSpPr>
            <p:cNvPr id="43" name="Straight Connector 42"/>
            <p:cNvCxnSpPr/>
            <p:nvPr/>
          </p:nvCxnSpPr>
          <p:spPr>
            <a:xfrm flipV="1">
              <a:off x="3813433" y="6245151"/>
              <a:ext cx="1840736" cy="3668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5654169" y="5910489"/>
              <a:ext cx="0" cy="330994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4334509" y="5931146"/>
              <a:ext cx="7372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… sec</a:t>
              </a: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5711833" y="5392436"/>
            <a:ext cx="1213834" cy="593674"/>
            <a:chOff x="5654168" y="5647809"/>
            <a:chExt cx="1213834" cy="593674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5654168" y="5916154"/>
              <a:ext cx="1207014" cy="1834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6868002" y="5910489"/>
              <a:ext cx="0" cy="330994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5937574" y="5647809"/>
              <a:ext cx="7372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… day</a:t>
              </a: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6925666" y="5649451"/>
            <a:ext cx="1902087" cy="340327"/>
            <a:chOff x="6868001" y="5904824"/>
            <a:chExt cx="1902087" cy="340327"/>
          </a:xfrm>
        </p:grpSpPr>
        <p:cxnSp>
          <p:nvCxnSpPr>
            <p:cNvPr id="48" name="Straight Connector 47"/>
            <p:cNvCxnSpPr/>
            <p:nvPr/>
          </p:nvCxnSpPr>
          <p:spPr>
            <a:xfrm flipV="1">
              <a:off x="6868001" y="6235818"/>
              <a:ext cx="1902087" cy="9333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8763267" y="5904824"/>
              <a:ext cx="0" cy="330994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7456464" y="5931146"/>
              <a:ext cx="7372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… sec</a:t>
              </a: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8820931" y="5369697"/>
            <a:ext cx="1213834" cy="610748"/>
            <a:chOff x="8763266" y="5625070"/>
            <a:chExt cx="1213834" cy="610748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8763266" y="5910489"/>
              <a:ext cx="1207014" cy="1834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9977100" y="5904824"/>
              <a:ext cx="0" cy="330994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9046874" y="5625070"/>
              <a:ext cx="7372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… days</a:t>
              </a: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10034764" y="5700213"/>
            <a:ext cx="1840736" cy="307777"/>
            <a:chOff x="9977099" y="5955586"/>
            <a:chExt cx="1840736" cy="307777"/>
          </a:xfrm>
        </p:grpSpPr>
        <p:cxnSp>
          <p:nvCxnSpPr>
            <p:cNvPr id="52" name="Straight Connector 51"/>
            <p:cNvCxnSpPr/>
            <p:nvPr/>
          </p:nvCxnSpPr>
          <p:spPr>
            <a:xfrm flipV="1">
              <a:off x="9977099" y="6235818"/>
              <a:ext cx="1840736" cy="3668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10566345" y="5955586"/>
              <a:ext cx="7372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… sec</a:t>
              </a:r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10049878" y="6096000"/>
            <a:ext cx="2142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Production lead time: … days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Processing time: … sec</a:t>
            </a:r>
          </a:p>
        </p:txBody>
      </p:sp>
      <p:grpSp>
        <p:nvGrpSpPr>
          <p:cNvPr id="75" name="Group 74"/>
          <p:cNvGrpSpPr/>
          <p:nvPr/>
        </p:nvGrpSpPr>
        <p:grpSpPr>
          <a:xfrm>
            <a:off x="86113" y="5369685"/>
            <a:ext cx="12023509" cy="1282355"/>
            <a:chOff x="247135" y="1210962"/>
            <a:chExt cx="11656541" cy="1813467"/>
          </a:xfrm>
        </p:grpSpPr>
        <p:sp>
          <p:nvSpPr>
            <p:cNvPr id="76" name="Rounded Rectangle 75"/>
            <p:cNvSpPr/>
            <p:nvPr/>
          </p:nvSpPr>
          <p:spPr>
            <a:xfrm>
              <a:off x="247135" y="1210962"/>
              <a:ext cx="11656541" cy="1721708"/>
            </a:xfrm>
            <a:prstGeom prst="roundRect">
              <a:avLst/>
            </a:prstGeom>
            <a:noFill/>
            <a:ln w="22225">
              <a:solidFill>
                <a:schemeClr val="accent5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939157" y="2502131"/>
              <a:ext cx="2257167" cy="5222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Lead time ladder</a:t>
              </a: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478579" y="1393523"/>
            <a:ext cx="1681719" cy="1102541"/>
            <a:chOff x="420914" y="1648896"/>
            <a:chExt cx="1681719" cy="1102541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0914" y="1648896"/>
              <a:ext cx="1639696" cy="1102541"/>
            </a:xfrm>
            <a:prstGeom prst="rect">
              <a:avLst/>
            </a:prstGeom>
          </p:spPr>
        </p:pic>
        <p:sp>
          <p:nvSpPr>
            <p:cNvPr id="78" name="TextBox 77"/>
            <p:cNvSpPr txBox="1"/>
            <p:nvPr/>
          </p:nvSpPr>
          <p:spPr>
            <a:xfrm>
              <a:off x="763551" y="2056579"/>
              <a:ext cx="13390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Supplier</a:t>
              </a: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10121069" y="1393522"/>
            <a:ext cx="1669411" cy="1102541"/>
            <a:chOff x="10063404" y="1648895"/>
            <a:chExt cx="1669411" cy="1102541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063404" y="1648895"/>
              <a:ext cx="1639696" cy="1102541"/>
            </a:xfrm>
            <a:prstGeom prst="rect">
              <a:avLst/>
            </a:prstGeom>
          </p:spPr>
        </p:pic>
        <p:sp>
          <p:nvSpPr>
            <p:cNvPr id="79" name="TextBox 78"/>
            <p:cNvSpPr txBox="1"/>
            <p:nvPr/>
          </p:nvSpPr>
          <p:spPr>
            <a:xfrm>
              <a:off x="10393733" y="2052119"/>
              <a:ext cx="13390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Customer</a:t>
              </a: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2490686" y="798570"/>
            <a:ext cx="2457390" cy="1553114"/>
            <a:chOff x="2433021" y="1053943"/>
            <a:chExt cx="2457390" cy="1553114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204697">
              <a:off x="2433021" y="1053943"/>
              <a:ext cx="2236530" cy="1553114"/>
            </a:xfrm>
            <a:prstGeom prst="rect">
              <a:avLst/>
            </a:prstGeom>
          </p:spPr>
        </p:pic>
        <p:sp>
          <p:nvSpPr>
            <p:cNvPr id="80" name="TextBox 79"/>
            <p:cNvSpPr txBox="1"/>
            <p:nvPr/>
          </p:nvSpPr>
          <p:spPr>
            <a:xfrm>
              <a:off x="3551329" y="1639866"/>
              <a:ext cx="13390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Weekly order</a:t>
              </a: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6810603" y="499091"/>
            <a:ext cx="2689420" cy="2198255"/>
            <a:chOff x="6752938" y="754464"/>
            <a:chExt cx="2689420" cy="2198255"/>
          </a:xfrm>
        </p:grpSpPr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2752627">
              <a:off x="7579963" y="1090324"/>
              <a:ext cx="2198255" cy="1526535"/>
            </a:xfrm>
            <a:prstGeom prst="rect">
              <a:avLst/>
            </a:prstGeom>
          </p:spPr>
        </p:pic>
        <p:sp>
          <p:nvSpPr>
            <p:cNvPr id="81" name="TextBox 80"/>
            <p:cNvSpPr txBox="1"/>
            <p:nvPr/>
          </p:nvSpPr>
          <p:spPr>
            <a:xfrm>
              <a:off x="6752938" y="1712730"/>
              <a:ext cx="13390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Monthly order</a:t>
              </a:r>
            </a:p>
          </p:txBody>
        </p:sp>
      </p:grpSp>
      <p:sp>
        <p:nvSpPr>
          <p:cNvPr id="82" name="TextBox 81"/>
          <p:cNvSpPr txBox="1"/>
          <p:nvPr/>
        </p:nvSpPr>
        <p:spPr>
          <a:xfrm>
            <a:off x="809991" y="3603953"/>
            <a:ext cx="1819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 process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854746" y="3599861"/>
            <a:ext cx="1819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 process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6967736" y="3590942"/>
            <a:ext cx="1819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 process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0121069" y="3607992"/>
            <a:ext cx="1819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 process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809991" y="3849212"/>
            <a:ext cx="1816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C/T = … sec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805814" y="4158754"/>
            <a:ext cx="1816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C/O = … min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802445" y="4423766"/>
            <a:ext cx="1816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Uptime = …%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799076" y="4711588"/>
            <a:ext cx="1816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 shifts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765151" y="4989870"/>
            <a:ext cx="1816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 sec available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852418" y="3872589"/>
            <a:ext cx="1816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C/T = … sec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3848241" y="4182131"/>
            <a:ext cx="1816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C/O = … min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844872" y="4447143"/>
            <a:ext cx="1816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Uptime = …%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3841503" y="4734965"/>
            <a:ext cx="1816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 shifts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3807578" y="5013247"/>
            <a:ext cx="1816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 sec available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999946" y="3870708"/>
            <a:ext cx="1816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C/T = … sec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6995769" y="4180250"/>
            <a:ext cx="1816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C/O = … min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6992400" y="4445262"/>
            <a:ext cx="1816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Uptime = …%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955106" y="5011366"/>
            <a:ext cx="1816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 sec available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10082593" y="3878861"/>
            <a:ext cx="1816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C/T = … sec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10078416" y="4188403"/>
            <a:ext cx="1816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C/O = … min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10075047" y="4453415"/>
            <a:ext cx="1816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Uptime = …%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856DD11-2E15-E5D8-BAA6-1841B840C64F}"/>
              </a:ext>
            </a:extLst>
          </p:cNvPr>
          <p:cNvSpPr/>
          <p:nvPr/>
        </p:nvSpPr>
        <p:spPr>
          <a:xfrm>
            <a:off x="0" y="0"/>
            <a:ext cx="12191999" cy="81373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54A9E26-26BE-2192-54C4-63C6027486DB}"/>
              </a:ext>
            </a:extLst>
          </p:cNvPr>
          <p:cNvSpPr txBox="1">
            <a:spLocks/>
          </p:cNvSpPr>
          <p:nvPr/>
        </p:nvSpPr>
        <p:spPr>
          <a:xfrm>
            <a:off x="2382253" y="212103"/>
            <a:ext cx="7785686" cy="6497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Value stream map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0D9FB88-73DC-69B2-6118-F0E20A67986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26549" b="30089"/>
          <a:stretch/>
        </p:blipFill>
        <p:spPr>
          <a:xfrm>
            <a:off x="1" y="1"/>
            <a:ext cx="1876562" cy="81373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808DC05-732E-11CA-0BAB-E207C93692C0}"/>
              </a:ext>
            </a:extLst>
          </p:cNvPr>
          <p:cNvSpPr txBox="1"/>
          <p:nvPr/>
        </p:nvSpPr>
        <p:spPr>
          <a:xfrm>
            <a:off x="10079030" y="4983176"/>
            <a:ext cx="1816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 sec available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7EC8A2D-6389-4014-7673-F1B7FB0A2C20}"/>
              </a:ext>
            </a:extLst>
          </p:cNvPr>
          <p:cNvSpPr txBox="1"/>
          <p:nvPr/>
        </p:nvSpPr>
        <p:spPr>
          <a:xfrm>
            <a:off x="6984214" y="4718436"/>
            <a:ext cx="1816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 shifts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68C6A38-97D5-85DB-069B-CA530CA4A931}"/>
              </a:ext>
            </a:extLst>
          </p:cNvPr>
          <p:cNvSpPr txBox="1"/>
          <p:nvPr/>
        </p:nvSpPr>
        <p:spPr>
          <a:xfrm>
            <a:off x="10105616" y="4706400"/>
            <a:ext cx="1816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 shifts</a:t>
            </a:r>
          </a:p>
        </p:txBody>
      </p:sp>
    </p:spTree>
    <p:extLst>
      <p:ext uri="{BB962C8B-B14F-4D97-AF65-F5344CB8AC3E}">
        <p14:creationId xmlns:p14="http://schemas.microsoft.com/office/powerpoint/2010/main" val="3067097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74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100" grpId="0"/>
      <p:bldP spid="101" grpId="0"/>
      <p:bldP spid="102" grpId="0"/>
      <p:bldP spid="103" grpId="0"/>
      <p:bldP spid="10" grpId="0"/>
      <p:bldP spid="22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063044" y="1008600"/>
          <a:ext cx="2191265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1265">
                  <a:extLst>
                    <a:ext uri="{9D8B030D-6E8A-4147-A177-3AD203B41FA5}">
                      <a16:colId xmlns:a16="http://schemas.microsoft.com/office/drawing/2014/main" val="38157194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Production control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255959"/>
                  </a:ext>
                </a:extLst>
              </a:tr>
            </a:tbl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304800" y="955589"/>
            <a:ext cx="11804822" cy="1753289"/>
            <a:chOff x="247135" y="1210962"/>
            <a:chExt cx="11656541" cy="1753289"/>
          </a:xfrm>
        </p:grpSpPr>
        <p:sp>
          <p:nvSpPr>
            <p:cNvPr id="14" name="Rounded Rectangle 13"/>
            <p:cNvSpPr/>
            <p:nvPr/>
          </p:nvSpPr>
          <p:spPr>
            <a:xfrm>
              <a:off x="247135" y="1210962"/>
              <a:ext cx="11656541" cy="1721708"/>
            </a:xfrm>
            <a:prstGeom prst="roundRect">
              <a:avLst/>
            </a:prstGeom>
            <a:noFill/>
            <a:ln w="22225">
              <a:solidFill>
                <a:schemeClr val="accent6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736757" y="2594919"/>
              <a:ext cx="22571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70AD47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Information flows</a:t>
              </a: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667057" y="2581924"/>
            <a:ext cx="943671" cy="979273"/>
            <a:chOff x="609392" y="2837297"/>
            <a:chExt cx="943671" cy="979273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9392" y="3151471"/>
              <a:ext cx="715859" cy="434904"/>
            </a:xfrm>
            <a:prstGeom prst="rect">
              <a:avLst/>
            </a:prstGeom>
          </p:spPr>
        </p:pic>
        <p:sp>
          <p:nvSpPr>
            <p:cNvPr id="17" name="Down Arrow 16"/>
            <p:cNvSpPr/>
            <p:nvPr/>
          </p:nvSpPr>
          <p:spPr>
            <a:xfrm rot="21149711">
              <a:off x="1330641" y="2837297"/>
              <a:ext cx="222422" cy="979273"/>
            </a:xfrm>
            <a:prstGeom prst="downArrow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794900" y="3605920"/>
          <a:ext cx="1831546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1546">
                  <a:extLst>
                    <a:ext uri="{9D8B030D-6E8A-4147-A177-3AD203B41FA5}">
                      <a16:colId xmlns:a16="http://schemas.microsoft.com/office/drawing/2014/main" val="15920997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7123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649296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28977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75112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61268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5798906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3842650" y="3605920"/>
          <a:ext cx="1831546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1546">
                  <a:extLst>
                    <a:ext uri="{9D8B030D-6E8A-4147-A177-3AD203B41FA5}">
                      <a16:colId xmlns:a16="http://schemas.microsoft.com/office/drawing/2014/main" val="15920997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7123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579890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72282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913964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76987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33095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6960937" y="3605920"/>
          <a:ext cx="1831546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1546">
                  <a:extLst>
                    <a:ext uri="{9D8B030D-6E8A-4147-A177-3AD203B41FA5}">
                      <a16:colId xmlns:a16="http://schemas.microsoft.com/office/drawing/2014/main" val="15920997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7123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579890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892025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16347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095156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3851609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10079224" y="3605920"/>
          <a:ext cx="1831546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1546">
                  <a:extLst>
                    <a:ext uri="{9D8B030D-6E8A-4147-A177-3AD203B41FA5}">
                      <a16:colId xmlns:a16="http://schemas.microsoft.com/office/drawing/2014/main" val="15920997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7123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579890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050009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09280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3040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3338900"/>
                  </a:ext>
                </a:extLst>
              </a:tr>
            </a:tbl>
          </a:graphicData>
        </a:graphic>
      </p:graphicFrame>
      <p:grpSp>
        <p:nvGrpSpPr>
          <p:cNvPr id="111" name="Group 110"/>
          <p:cNvGrpSpPr/>
          <p:nvPr/>
        </p:nvGrpSpPr>
        <p:grpSpPr>
          <a:xfrm>
            <a:off x="10721647" y="2575905"/>
            <a:ext cx="894191" cy="991330"/>
            <a:chOff x="10663982" y="2831278"/>
            <a:chExt cx="894191" cy="991330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H="1">
              <a:off x="10936491" y="3138088"/>
              <a:ext cx="621682" cy="377689"/>
            </a:xfrm>
            <a:prstGeom prst="rect">
              <a:avLst/>
            </a:prstGeom>
          </p:spPr>
        </p:pic>
        <p:sp>
          <p:nvSpPr>
            <p:cNvPr id="54" name="Down Arrow 53"/>
            <p:cNvSpPr/>
            <p:nvPr/>
          </p:nvSpPr>
          <p:spPr>
            <a:xfrm rot="352037" flipV="1">
              <a:off x="10663982" y="2831278"/>
              <a:ext cx="222422" cy="991330"/>
            </a:xfrm>
            <a:prstGeom prst="downArrow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325394" y="2730643"/>
            <a:ext cx="11784228" cy="2565875"/>
            <a:chOff x="247135" y="1210962"/>
            <a:chExt cx="11656541" cy="1721708"/>
          </a:xfrm>
        </p:grpSpPr>
        <p:sp>
          <p:nvSpPr>
            <p:cNvPr id="56" name="Rounded Rectangle 55"/>
            <p:cNvSpPr/>
            <p:nvPr/>
          </p:nvSpPr>
          <p:spPr>
            <a:xfrm>
              <a:off x="247135" y="1210962"/>
              <a:ext cx="11656541" cy="1721708"/>
            </a:xfrm>
            <a:prstGeom prst="roundRect">
              <a:avLst/>
            </a:prstGeom>
            <a:noFill/>
            <a:ln w="22225">
              <a:solidFill>
                <a:srgbClr val="7030A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750967" y="1233086"/>
              <a:ext cx="2257167" cy="21916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Material flows</a:t>
              </a:r>
            </a:p>
          </p:txBody>
        </p:sp>
      </p:grpSp>
      <p:sp>
        <p:nvSpPr>
          <p:cNvPr id="58" name="Isosceles Triangle 57"/>
          <p:cNvSpPr/>
          <p:nvPr/>
        </p:nvSpPr>
        <p:spPr>
          <a:xfrm>
            <a:off x="1933407" y="3009528"/>
            <a:ext cx="816558" cy="364176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2000</a:t>
            </a:r>
          </a:p>
        </p:txBody>
      </p:sp>
      <p:sp>
        <p:nvSpPr>
          <p:cNvPr id="59" name="Isosceles Triangle 58"/>
          <p:cNvSpPr/>
          <p:nvPr/>
        </p:nvSpPr>
        <p:spPr>
          <a:xfrm>
            <a:off x="2839518" y="3893015"/>
            <a:ext cx="816558" cy="364176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1600</a:t>
            </a:r>
          </a:p>
        </p:txBody>
      </p:sp>
      <p:sp>
        <p:nvSpPr>
          <p:cNvPr id="60" name="Isosceles Triangle 59"/>
          <p:cNvSpPr/>
          <p:nvPr/>
        </p:nvSpPr>
        <p:spPr>
          <a:xfrm>
            <a:off x="5927130" y="3893015"/>
            <a:ext cx="816558" cy="364176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1200</a:t>
            </a:r>
          </a:p>
        </p:txBody>
      </p:sp>
      <p:sp>
        <p:nvSpPr>
          <p:cNvPr id="61" name="Isosceles Triangle 60"/>
          <p:cNvSpPr/>
          <p:nvPr/>
        </p:nvSpPr>
        <p:spPr>
          <a:xfrm>
            <a:off x="9076091" y="3849212"/>
            <a:ext cx="816558" cy="364176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800</a:t>
            </a:r>
          </a:p>
        </p:txBody>
      </p:sp>
      <p:sp>
        <p:nvSpPr>
          <p:cNvPr id="62" name="Down Arrow 61"/>
          <p:cNvSpPr/>
          <p:nvPr/>
        </p:nvSpPr>
        <p:spPr>
          <a:xfrm rot="16200000">
            <a:off x="3157437" y="3253159"/>
            <a:ext cx="222422" cy="979273"/>
          </a:xfrm>
          <a:prstGeom prst="downArrow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Down Arrow 62"/>
          <p:cNvSpPr/>
          <p:nvPr/>
        </p:nvSpPr>
        <p:spPr>
          <a:xfrm rot="16200000">
            <a:off x="6209755" y="3239295"/>
            <a:ext cx="222422" cy="979273"/>
          </a:xfrm>
          <a:prstGeom prst="downArrow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Down Arrow 63"/>
          <p:cNvSpPr/>
          <p:nvPr/>
        </p:nvSpPr>
        <p:spPr>
          <a:xfrm rot="16200000">
            <a:off x="9409348" y="3248725"/>
            <a:ext cx="222422" cy="979273"/>
          </a:xfrm>
          <a:prstGeom prst="downArrow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86113" y="5392438"/>
            <a:ext cx="737235" cy="307777"/>
            <a:chOff x="28448" y="5647811"/>
            <a:chExt cx="737235" cy="307777"/>
          </a:xfrm>
        </p:grpSpPr>
        <p:cxnSp>
          <p:nvCxnSpPr>
            <p:cNvPr id="24" name="Straight Connector 23"/>
            <p:cNvCxnSpPr/>
            <p:nvPr/>
          </p:nvCxnSpPr>
          <p:spPr>
            <a:xfrm flipV="1">
              <a:off x="28448" y="5915991"/>
              <a:ext cx="737235" cy="3668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28448" y="5647811"/>
              <a:ext cx="7372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6 days</a:t>
              </a: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823348" y="5658784"/>
            <a:ext cx="1840736" cy="334662"/>
            <a:chOff x="765683" y="5914157"/>
            <a:chExt cx="1840736" cy="334662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765683" y="5915991"/>
              <a:ext cx="0" cy="330994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765683" y="6245151"/>
              <a:ext cx="1840736" cy="3668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2606419" y="5914157"/>
              <a:ext cx="0" cy="330994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1351823" y="5939075"/>
              <a:ext cx="7372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500 sec</a:t>
              </a: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2664084" y="5392437"/>
            <a:ext cx="1207014" cy="597341"/>
            <a:chOff x="2606419" y="5647810"/>
            <a:chExt cx="1207014" cy="597341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2606419" y="5915991"/>
              <a:ext cx="1207014" cy="1834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813433" y="5914157"/>
              <a:ext cx="0" cy="330994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2889624" y="5647810"/>
              <a:ext cx="7372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 days</a:t>
              </a: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3871098" y="5655116"/>
            <a:ext cx="1840736" cy="338330"/>
            <a:chOff x="3813433" y="5910489"/>
            <a:chExt cx="1840736" cy="338330"/>
          </a:xfrm>
        </p:grpSpPr>
        <p:cxnSp>
          <p:nvCxnSpPr>
            <p:cNvPr id="43" name="Straight Connector 42"/>
            <p:cNvCxnSpPr/>
            <p:nvPr/>
          </p:nvCxnSpPr>
          <p:spPr>
            <a:xfrm flipV="1">
              <a:off x="3813433" y="6245151"/>
              <a:ext cx="1840736" cy="3668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5654169" y="5910489"/>
              <a:ext cx="0" cy="330994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4334509" y="5931146"/>
              <a:ext cx="7372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60 sec</a:t>
              </a: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5711833" y="5392436"/>
            <a:ext cx="1213834" cy="593674"/>
            <a:chOff x="5654168" y="5647809"/>
            <a:chExt cx="1213834" cy="593674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5654168" y="5916154"/>
              <a:ext cx="1207014" cy="1834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6868002" y="5910489"/>
              <a:ext cx="0" cy="330994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5937574" y="5647809"/>
              <a:ext cx="7372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 day</a:t>
              </a: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6925666" y="5649451"/>
            <a:ext cx="1902087" cy="340327"/>
            <a:chOff x="6868001" y="5904824"/>
            <a:chExt cx="1902087" cy="340327"/>
          </a:xfrm>
        </p:grpSpPr>
        <p:cxnSp>
          <p:nvCxnSpPr>
            <p:cNvPr id="48" name="Straight Connector 47"/>
            <p:cNvCxnSpPr/>
            <p:nvPr/>
          </p:nvCxnSpPr>
          <p:spPr>
            <a:xfrm flipV="1">
              <a:off x="6868001" y="6235818"/>
              <a:ext cx="1902087" cy="9333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8763267" y="5904824"/>
              <a:ext cx="0" cy="330994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7456464" y="5931146"/>
              <a:ext cx="7372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300 sec</a:t>
              </a: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8820931" y="5369697"/>
            <a:ext cx="1213834" cy="610748"/>
            <a:chOff x="8763266" y="5625070"/>
            <a:chExt cx="1213834" cy="610748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8763266" y="5910489"/>
              <a:ext cx="1207014" cy="1834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9977100" y="5904824"/>
              <a:ext cx="0" cy="330994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9046874" y="5625070"/>
              <a:ext cx="7372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 days</a:t>
              </a: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10034764" y="5700213"/>
            <a:ext cx="1840736" cy="307777"/>
            <a:chOff x="9977099" y="5955586"/>
            <a:chExt cx="1840736" cy="307777"/>
          </a:xfrm>
        </p:grpSpPr>
        <p:cxnSp>
          <p:nvCxnSpPr>
            <p:cNvPr id="52" name="Straight Connector 51"/>
            <p:cNvCxnSpPr/>
            <p:nvPr/>
          </p:nvCxnSpPr>
          <p:spPr>
            <a:xfrm flipV="1">
              <a:off x="9977099" y="6235818"/>
              <a:ext cx="1840736" cy="3668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10566345" y="5955586"/>
              <a:ext cx="7372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180 sec</a:t>
              </a:r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10049878" y="6096000"/>
            <a:ext cx="2142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Production lead time: 14 days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Processing time: 1140 sec</a:t>
            </a:r>
          </a:p>
        </p:txBody>
      </p:sp>
      <p:grpSp>
        <p:nvGrpSpPr>
          <p:cNvPr id="75" name="Group 74"/>
          <p:cNvGrpSpPr/>
          <p:nvPr/>
        </p:nvGrpSpPr>
        <p:grpSpPr>
          <a:xfrm>
            <a:off x="86113" y="5369685"/>
            <a:ext cx="12023509" cy="1282355"/>
            <a:chOff x="247135" y="1210962"/>
            <a:chExt cx="11656541" cy="1813467"/>
          </a:xfrm>
        </p:grpSpPr>
        <p:sp>
          <p:nvSpPr>
            <p:cNvPr id="76" name="Rounded Rectangle 75"/>
            <p:cNvSpPr/>
            <p:nvPr/>
          </p:nvSpPr>
          <p:spPr>
            <a:xfrm>
              <a:off x="247135" y="1210962"/>
              <a:ext cx="11656541" cy="1721708"/>
            </a:xfrm>
            <a:prstGeom prst="roundRect">
              <a:avLst/>
            </a:prstGeom>
            <a:noFill/>
            <a:ln w="22225">
              <a:solidFill>
                <a:schemeClr val="accent5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939157" y="2502131"/>
              <a:ext cx="2257167" cy="5222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Lead time ladder</a:t>
              </a: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478579" y="1393523"/>
            <a:ext cx="1681719" cy="1102541"/>
            <a:chOff x="420914" y="1648896"/>
            <a:chExt cx="1681719" cy="1102541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0914" y="1648896"/>
              <a:ext cx="1639696" cy="1102541"/>
            </a:xfrm>
            <a:prstGeom prst="rect">
              <a:avLst/>
            </a:prstGeom>
          </p:spPr>
        </p:pic>
        <p:sp>
          <p:nvSpPr>
            <p:cNvPr id="78" name="TextBox 77"/>
            <p:cNvSpPr txBox="1"/>
            <p:nvPr/>
          </p:nvSpPr>
          <p:spPr>
            <a:xfrm>
              <a:off x="763551" y="2056579"/>
              <a:ext cx="13390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Supplier</a:t>
              </a: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10121069" y="1393522"/>
            <a:ext cx="1669411" cy="1102541"/>
            <a:chOff x="10063404" y="1648895"/>
            <a:chExt cx="1669411" cy="1102541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063404" y="1648895"/>
              <a:ext cx="1639696" cy="1102541"/>
            </a:xfrm>
            <a:prstGeom prst="rect">
              <a:avLst/>
            </a:prstGeom>
          </p:spPr>
        </p:pic>
        <p:sp>
          <p:nvSpPr>
            <p:cNvPr id="79" name="TextBox 78"/>
            <p:cNvSpPr txBox="1"/>
            <p:nvPr/>
          </p:nvSpPr>
          <p:spPr>
            <a:xfrm>
              <a:off x="10393733" y="2052119"/>
              <a:ext cx="13390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Customer</a:t>
              </a: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2490686" y="798570"/>
            <a:ext cx="2457390" cy="1553114"/>
            <a:chOff x="2433021" y="1053943"/>
            <a:chExt cx="2457390" cy="1553114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204697">
              <a:off x="2433021" y="1053943"/>
              <a:ext cx="2236530" cy="1553114"/>
            </a:xfrm>
            <a:prstGeom prst="rect">
              <a:avLst/>
            </a:prstGeom>
          </p:spPr>
        </p:pic>
        <p:sp>
          <p:nvSpPr>
            <p:cNvPr id="80" name="TextBox 79"/>
            <p:cNvSpPr txBox="1"/>
            <p:nvPr/>
          </p:nvSpPr>
          <p:spPr>
            <a:xfrm>
              <a:off x="3551329" y="1639866"/>
              <a:ext cx="13390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Weekly order</a:t>
              </a: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6810603" y="499091"/>
            <a:ext cx="2689420" cy="2198255"/>
            <a:chOff x="6752938" y="754464"/>
            <a:chExt cx="2689420" cy="2198255"/>
          </a:xfrm>
        </p:grpSpPr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2752627">
              <a:off x="7579963" y="1090324"/>
              <a:ext cx="2198255" cy="1526535"/>
            </a:xfrm>
            <a:prstGeom prst="rect">
              <a:avLst/>
            </a:prstGeom>
          </p:spPr>
        </p:pic>
        <p:sp>
          <p:nvSpPr>
            <p:cNvPr id="81" name="TextBox 80"/>
            <p:cNvSpPr txBox="1"/>
            <p:nvPr/>
          </p:nvSpPr>
          <p:spPr>
            <a:xfrm>
              <a:off x="6752938" y="1712730"/>
              <a:ext cx="13390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Monthly order</a:t>
              </a:r>
            </a:p>
          </p:txBody>
        </p:sp>
      </p:grpSp>
      <p:sp>
        <p:nvSpPr>
          <p:cNvPr id="82" name="TextBox 81"/>
          <p:cNvSpPr txBox="1"/>
          <p:nvPr/>
        </p:nvSpPr>
        <p:spPr>
          <a:xfrm>
            <a:off x="809991" y="3603953"/>
            <a:ext cx="1819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Sorting process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854746" y="3599861"/>
            <a:ext cx="1819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Machine process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6967736" y="3590942"/>
            <a:ext cx="1819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Assembly process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0121069" y="3607992"/>
            <a:ext cx="1819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Distribution process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809991" y="3849212"/>
            <a:ext cx="1816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C/T = 500 sec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805814" y="4158754"/>
            <a:ext cx="1816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C/O = 60 min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802445" y="4423766"/>
            <a:ext cx="1816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Uptime = 80%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799076" y="4711588"/>
            <a:ext cx="1816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shifts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765151" y="4989870"/>
            <a:ext cx="1816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27,000 sec available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852418" y="3872589"/>
            <a:ext cx="1816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C/T = 60 sec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3848241" y="4182131"/>
            <a:ext cx="1816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C/O = 10 min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844872" y="4447143"/>
            <a:ext cx="1816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Uptime = 90%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3841503" y="4734965"/>
            <a:ext cx="1816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shifts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3807578" y="5013247"/>
            <a:ext cx="1816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27,000 sec available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999946" y="3870708"/>
            <a:ext cx="1816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C/T = 300 sec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6995769" y="4180250"/>
            <a:ext cx="1816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C/O = 240 min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6992400" y="4445262"/>
            <a:ext cx="1816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Uptime = 100%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6989031" y="4733084"/>
            <a:ext cx="1816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shifts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955106" y="5011366"/>
            <a:ext cx="1816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27,000 sec available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10082593" y="3878861"/>
            <a:ext cx="1816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C/T = 180 sec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10078416" y="4188403"/>
            <a:ext cx="1816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C/O = 60 min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10075047" y="4453415"/>
            <a:ext cx="1816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Uptime = 95%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10071678" y="4741237"/>
            <a:ext cx="1816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shifts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0037753" y="5019519"/>
            <a:ext cx="1816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27,000 sec available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856DD11-2E15-E5D8-BAA6-1841B840C64F}"/>
              </a:ext>
            </a:extLst>
          </p:cNvPr>
          <p:cNvSpPr/>
          <p:nvPr/>
        </p:nvSpPr>
        <p:spPr>
          <a:xfrm>
            <a:off x="0" y="0"/>
            <a:ext cx="12191999" cy="81373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54A9E26-26BE-2192-54C4-63C6027486DB}"/>
              </a:ext>
            </a:extLst>
          </p:cNvPr>
          <p:cNvSpPr txBox="1">
            <a:spLocks/>
          </p:cNvSpPr>
          <p:nvPr/>
        </p:nvSpPr>
        <p:spPr>
          <a:xfrm>
            <a:off x="2382253" y="212103"/>
            <a:ext cx="7785686" cy="6497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Value stream map - example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0D9FB88-73DC-69B2-6118-F0E20A67986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26549" b="30089"/>
          <a:stretch/>
        </p:blipFill>
        <p:spPr>
          <a:xfrm>
            <a:off x="1" y="1"/>
            <a:ext cx="1876562" cy="81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55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74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280</Words>
  <Application>Microsoft Office PowerPoint</Application>
  <PresentationFormat>Widescreen</PresentationFormat>
  <Paragraphs>94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MMC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Chapman, Robert</dc:creator>
  <cp:lastModifiedBy>Robert Chapman</cp:lastModifiedBy>
  <cp:revision>2</cp:revision>
  <dcterms:created xsi:type="dcterms:W3CDTF">2021-02-16T09:59:59Z</dcterms:created>
  <dcterms:modified xsi:type="dcterms:W3CDTF">2023-02-19T15:48:59Z</dcterms:modified>
</cp:coreProperties>
</file>