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6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7B367-E407-DA6D-6501-78BEE5DDD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2B5B29-3ED9-BA5D-D965-302E41879F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44A6D-E0B9-7187-22DB-1E0235272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ADC4-1F3E-4109-A09B-2DFECC13CA9D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8AC11-852B-C47F-AE5C-45A9947E3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055E1-A02F-A48D-C46C-BFACC323A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F516-4D45-4C35-838F-442AE222F8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49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7CA2D-9C8E-261C-8394-531D07A5E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C4F06E-32E1-B88F-DCA9-EA9531CB69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AF393C-F274-ADA1-39A7-B476CD529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ADC4-1F3E-4109-A09B-2DFECC13CA9D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4F1F6-379F-5485-0008-86614C47A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50F65E-CD2E-F3F3-A62D-14520392C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F516-4D45-4C35-838F-442AE222F8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800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D6DD7E-E555-1837-539E-B7248B435B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B88EE3-62D1-210B-E10E-918EF0698D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696B82-380D-133E-F4C7-04FCEB0D4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ADC4-1F3E-4109-A09B-2DFECC13CA9D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318797-6E67-E75B-2776-761809596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230C71-56DF-9E37-978A-238B06479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F516-4D45-4C35-838F-442AE222F8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433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CFF13-0381-EBF6-78C8-CB7BCF04E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EBA9C-51BD-DFC1-99EA-C81E29ED3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1BFFE-DFA4-4BF1-A06D-959E35B7D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ADC4-1F3E-4109-A09B-2DFECC13CA9D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8F42CC-3380-45FC-5707-A0A0131F3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30CAA-3799-2031-026B-C2C92FA71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F516-4D45-4C35-838F-442AE222F8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51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D206C-5E3A-067A-2E51-C5F987BF8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1967D6-374A-DAFB-6D54-DA36F1B1F9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500756-2C43-8421-CCC0-C91D54DD4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ADC4-1F3E-4109-A09B-2DFECC13CA9D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1A4AD1-8E3E-C87C-C41E-5B85728BF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533F3-9F23-5BD8-1C1C-0441CD485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F516-4D45-4C35-838F-442AE222F8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242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F985D-A924-E09B-A81D-5FFD8F241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C0DBE-79CA-8D7D-B568-BC10240625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54AAF8-0F9B-1A2F-FE87-54FA5FA69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5FC9DD-BFCC-B339-BF7F-8446151A8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ADC4-1F3E-4109-A09B-2DFECC13CA9D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F769C0-BCDF-FDC7-5D6E-3FA49CD0E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B99C51-19E6-9DBF-DBBD-11228619A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F516-4D45-4C35-838F-442AE222F8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222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211A8-E3CD-6408-24F1-54CC73E2C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C62602-2CDF-7365-F5B9-275A7059F5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3A1DEF-6CE9-F5B9-7846-8239BE0C19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7B188C-8AE2-0207-E80F-CFABEB0A8F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710796-F2B5-DBF2-69E4-C268CED178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E0FD14-B28B-A03B-632C-092108CE5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ADC4-1F3E-4109-A09B-2DFECC13CA9D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9C0CE2-927E-6BF7-3318-A8216291F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F251BD-A076-BDCA-B009-68C3D770D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F516-4D45-4C35-838F-442AE222F8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899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A8769-F037-5BC1-2C97-707D25531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5E555E-36FD-C93F-3707-09C88BBFB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ADC4-1F3E-4109-A09B-2DFECC13CA9D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0EDE3F-8D2B-B2E8-6CB8-457F51B33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D12D70-9992-673F-D46B-52C360CEF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F516-4D45-4C35-838F-442AE222F8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580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D9949D-76AB-C8C3-F2F6-BFC918C55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ADC4-1F3E-4109-A09B-2DFECC13CA9D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499F8E-6D7B-DE8A-A922-3205EA951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24684F-4A33-0577-5B94-47D2A8DBB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F516-4D45-4C35-838F-442AE222F8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30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65C7B-9D4E-964E-D75E-8117F829F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4DB47-D978-7DC6-B32D-1B9C03C53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2A2FE2-500A-4B4E-A518-BA064453D2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334C5B-CA06-7C19-D03D-41EBD493E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ADC4-1F3E-4109-A09B-2DFECC13CA9D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F2C247-691C-C103-AF32-6E8FA28E7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720173-B019-9B31-DEDE-F61C52E1A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F516-4D45-4C35-838F-442AE222F8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583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7B789-FE06-AA37-DE13-1F1C80958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E3901B-1063-DC63-B21C-42A829D504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03B232-31FC-78F4-9CA4-A166BCA227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C19D7B-3866-23EF-EC4E-C3B20B96F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ADC4-1F3E-4109-A09B-2DFECC13CA9D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2506DB-2774-E750-3DE2-6DCBD0E3F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582CD2-FD92-5370-A146-3D4689512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F516-4D45-4C35-838F-442AE222F8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535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FC2C60-B8E4-AEA9-3A60-341AD862D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872CCC-2DF0-E0FD-E53B-945965F8AC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6EF83A-73AD-30FD-A3B0-6D93CD2FE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6ADC4-1F3E-4109-A09B-2DFECC13CA9D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EEB87-CBED-2C41-7976-5E578C7FD2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2F42C8-443C-AD7C-E1B6-494B91A41B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7F516-4D45-4C35-838F-442AE222F8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564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14">
            <a:extLst>
              <a:ext uri="{FF2B5EF4-FFF2-40B4-BE49-F238E27FC236}">
                <a16:creationId xmlns:a16="http://schemas.microsoft.com/office/drawing/2014/main" id="{B9C76143-AE68-9E95-32E2-1FFBBB6E35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767809"/>
              </p:ext>
            </p:extLst>
          </p:nvPr>
        </p:nvGraphicFramePr>
        <p:xfrm>
          <a:off x="491922" y="805962"/>
          <a:ext cx="11049444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3148">
                  <a:extLst>
                    <a:ext uri="{9D8B030D-6E8A-4147-A177-3AD203B41FA5}">
                      <a16:colId xmlns:a16="http://schemas.microsoft.com/office/drawing/2014/main" val="2132278114"/>
                    </a:ext>
                  </a:extLst>
                </a:gridCol>
                <a:gridCol w="3683148">
                  <a:extLst>
                    <a:ext uri="{9D8B030D-6E8A-4147-A177-3AD203B41FA5}">
                      <a16:colId xmlns:a16="http://schemas.microsoft.com/office/drawing/2014/main" val="2462169286"/>
                    </a:ext>
                  </a:extLst>
                </a:gridCol>
                <a:gridCol w="3683148">
                  <a:extLst>
                    <a:ext uri="{9D8B030D-6E8A-4147-A177-3AD203B41FA5}">
                      <a16:colId xmlns:a16="http://schemas.microsoft.com/office/drawing/2014/main" val="4233956034"/>
                    </a:ext>
                  </a:extLst>
                </a:gridCol>
              </a:tblGrid>
              <a:tr h="490194">
                <a:tc rowSpan="4">
                  <a:txBody>
                    <a:bodyPr/>
                    <a:lstStyle/>
                    <a:p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372972"/>
                  </a:ext>
                </a:extLst>
              </a:tr>
              <a:tr h="497002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849057"/>
                  </a:ext>
                </a:extLst>
              </a:tr>
              <a:tr h="497002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5633208"/>
                  </a:ext>
                </a:extLst>
              </a:tr>
              <a:tr h="497002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767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5044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14">
            <a:extLst>
              <a:ext uri="{FF2B5EF4-FFF2-40B4-BE49-F238E27FC236}">
                <a16:creationId xmlns:a16="http://schemas.microsoft.com/office/drawing/2014/main" id="{B9C76143-AE68-9E95-32E2-1FFBBB6E35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303161"/>
              </p:ext>
            </p:extLst>
          </p:nvPr>
        </p:nvGraphicFramePr>
        <p:xfrm>
          <a:off x="491922" y="1506607"/>
          <a:ext cx="11049444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3148">
                  <a:extLst>
                    <a:ext uri="{9D8B030D-6E8A-4147-A177-3AD203B41FA5}">
                      <a16:colId xmlns:a16="http://schemas.microsoft.com/office/drawing/2014/main" val="2132278114"/>
                    </a:ext>
                  </a:extLst>
                </a:gridCol>
                <a:gridCol w="3683148">
                  <a:extLst>
                    <a:ext uri="{9D8B030D-6E8A-4147-A177-3AD203B41FA5}">
                      <a16:colId xmlns:a16="http://schemas.microsoft.com/office/drawing/2014/main" val="2462169286"/>
                    </a:ext>
                  </a:extLst>
                </a:gridCol>
                <a:gridCol w="3683148">
                  <a:extLst>
                    <a:ext uri="{9D8B030D-6E8A-4147-A177-3AD203B41FA5}">
                      <a16:colId xmlns:a16="http://schemas.microsoft.com/office/drawing/2014/main" val="4233956034"/>
                    </a:ext>
                  </a:extLst>
                </a:gridCol>
              </a:tblGrid>
              <a:tr h="490194">
                <a:tc rowSpan="4">
                  <a:txBody>
                    <a:bodyPr/>
                    <a:lstStyle/>
                    <a:p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372972"/>
                  </a:ext>
                </a:extLst>
              </a:tr>
              <a:tr h="497002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849057"/>
                  </a:ext>
                </a:extLst>
              </a:tr>
              <a:tr h="497002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5633208"/>
                  </a:ext>
                </a:extLst>
              </a:tr>
              <a:tr h="497002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767490"/>
                  </a:ext>
                </a:extLst>
              </a:tr>
            </a:tbl>
          </a:graphicData>
        </a:graphic>
      </p:graphicFrame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E6B4E03-B518-003A-D88B-9853DB2C6866}"/>
              </a:ext>
            </a:extLst>
          </p:cNvPr>
          <p:cNvCxnSpPr>
            <a:cxnSpLocks/>
          </p:cNvCxnSpPr>
          <p:nvPr/>
        </p:nvCxnSpPr>
        <p:spPr>
          <a:xfrm flipV="1">
            <a:off x="2063550" y="3640207"/>
            <a:ext cx="0" cy="609600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F40D6D93-665E-2692-BDED-F7F3B3833B89}"/>
              </a:ext>
            </a:extLst>
          </p:cNvPr>
          <p:cNvSpPr txBox="1"/>
          <p:nvPr/>
        </p:nvSpPr>
        <p:spPr>
          <a:xfrm>
            <a:off x="111370" y="4249807"/>
            <a:ext cx="38861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/>
              <a:t>Outline the problem</a:t>
            </a:r>
          </a:p>
          <a:p>
            <a:pPr algn="ctr"/>
            <a:endParaRPr lang="en-GB" sz="1000" b="1" dirty="0"/>
          </a:p>
          <a:p>
            <a:pPr marL="285750" indent="-285750">
              <a:buFontTx/>
              <a:buChar char="-"/>
            </a:pPr>
            <a:r>
              <a:rPr lang="en-GB" sz="1000" dirty="0"/>
              <a:t>What is the problem? </a:t>
            </a:r>
          </a:p>
          <a:p>
            <a:pPr marL="285750" indent="-285750">
              <a:buFontTx/>
              <a:buChar char="-"/>
            </a:pPr>
            <a:r>
              <a:rPr lang="en-GB" sz="1000" dirty="0"/>
              <a:t>This is the “symptom” of the cause.</a:t>
            </a:r>
          </a:p>
          <a:p>
            <a:pPr marL="285750" indent="-285750">
              <a:buFontTx/>
              <a:buChar char="-"/>
            </a:pPr>
            <a:r>
              <a:rPr lang="en-GB" sz="1000" dirty="0"/>
              <a:t>An example could include “unsatisfied customers”.</a:t>
            </a:r>
          </a:p>
          <a:p>
            <a:pPr marL="285750" indent="-285750">
              <a:buFontTx/>
              <a:buChar char="-"/>
            </a:pPr>
            <a:r>
              <a:rPr lang="en-GB" sz="1000" dirty="0"/>
              <a:t>Keep it short, simple and clear to ensure everyone understands.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DFD7747-1548-4798-60D1-5CD66B187C3A}"/>
              </a:ext>
            </a:extLst>
          </p:cNvPr>
          <p:cNvCxnSpPr>
            <a:cxnSpLocks/>
          </p:cNvCxnSpPr>
          <p:nvPr/>
        </p:nvCxnSpPr>
        <p:spPr>
          <a:xfrm flipV="1">
            <a:off x="5912357" y="3640207"/>
            <a:ext cx="0" cy="609600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B60A88B-D5CA-0448-8BBB-B9CEC31BACEA}"/>
              </a:ext>
            </a:extLst>
          </p:cNvPr>
          <p:cNvSpPr txBox="1"/>
          <p:nvPr/>
        </p:nvSpPr>
        <p:spPr>
          <a:xfrm>
            <a:off x="3816148" y="4249807"/>
            <a:ext cx="411480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/>
              <a:t>Problem factors</a:t>
            </a:r>
          </a:p>
          <a:p>
            <a:pPr algn="ctr"/>
            <a:endParaRPr lang="en-GB" sz="1000" b="1" dirty="0"/>
          </a:p>
          <a:p>
            <a:pPr marL="285750" indent="-285750">
              <a:buFontTx/>
              <a:buChar char="-"/>
            </a:pPr>
            <a:r>
              <a:rPr lang="en-GB" sz="1000" dirty="0"/>
              <a:t>What are the factors causing the problem?</a:t>
            </a:r>
          </a:p>
          <a:p>
            <a:pPr marL="285750" indent="-285750">
              <a:buFontTx/>
              <a:buChar char="-"/>
            </a:pPr>
            <a:r>
              <a:rPr lang="en-GB" sz="1000" dirty="0"/>
              <a:t>Here you want to identify a handful of factors which you want to explore further.</a:t>
            </a:r>
          </a:p>
          <a:p>
            <a:pPr marL="285750" indent="-285750">
              <a:buFontTx/>
              <a:buChar char="-"/>
            </a:pPr>
            <a:r>
              <a:rPr lang="en-GB" sz="1000" dirty="0"/>
              <a:t>An example here could be – unhappiness in the team is productivity AND we don’t have enough staff to complete the work.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D150238-EE81-8659-3435-B54E31C6B5D7}"/>
              </a:ext>
            </a:extLst>
          </p:cNvPr>
          <p:cNvCxnSpPr>
            <a:cxnSpLocks/>
          </p:cNvCxnSpPr>
          <p:nvPr/>
        </p:nvCxnSpPr>
        <p:spPr>
          <a:xfrm flipV="1">
            <a:off x="10027162" y="3589930"/>
            <a:ext cx="0" cy="609600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CD458DA-D170-F536-61D9-434EF261B4C2}"/>
              </a:ext>
            </a:extLst>
          </p:cNvPr>
          <p:cNvSpPr txBox="1"/>
          <p:nvPr/>
        </p:nvSpPr>
        <p:spPr>
          <a:xfrm>
            <a:off x="7930953" y="4199530"/>
            <a:ext cx="411480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/>
              <a:t>Factor elements</a:t>
            </a:r>
          </a:p>
          <a:p>
            <a:pPr algn="ctr"/>
            <a:endParaRPr lang="en-GB" sz="1000" b="1" dirty="0"/>
          </a:p>
          <a:p>
            <a:pPr marL="285750" indent="-285750">
              <a:buFontTx/>
              <a:buChar char="-"/>
            </a:pPr>
            <a:r>
              <a:rPr lang="en-GB" sz="1000" dirty="0"/>
              <a:t>What are the elements that are leading to the factors we see?</a:t>
            </a:r>
          </a:p>
          <a:p>
            <a:pPr marL="285750" indent="-285750">
              <a:buFontTx/>
              <a:buChar char="-"/>
            </a:pPr>
            <a:r>
              <a:rPr lang="en-GB" sz="1000" dirty="0"/>
              <a:t>This is where you break it down further and further to understand our causes.</a:t>
            </a:r>
          </a:p>
          <a:p>
            <a:pPr marL="285750" indent="-285750">
              <a:buFontTx/>
              <a:buChar char="-"/>
            </a:pPr>
            <a:r>
              <a:rPr lang="en-GB" sz="1000" dirty="0"/>
              <a:t>An example here could include – employees renumeration not keeping up with market trends OR not enough trained staff.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2944124-1D83-B903-8748-395246A8CC42}"/>
              </a:ext>
            </a:extLst>
          </p:cNvPr>
          <p:cNvSpPr/>
          <p:nvPr/>
        </p:nvSpPr>
        <p:spPr>
          <a:xfrm>
            <a:off x="0" y="0"/>
            <a:ext cx="12191999" cy="81373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83F6D68-7541-D403-203C-C8AC3722E2DB}"/>
              </a:ext>
            </a:extLst>
          </p:cNvPr>
          <p:cNvSpPr txBox="1">
            <a:spLocks/>
          </p:cNvSpPr>
          <p:nvPr/>
        </p:nvSpPr>
        <p:spPr>
          <a:xfrm>
            <a:off x="2382253" y="212103"/>
            <a:ext cx="7785686" cy="6497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Drill down tool - explanation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F4E35AD-B860-2347-2407-692D169A43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549" b="30089"/>
          <a:stretch/>
        </p:blipFill>
        <p:spPr>
          <a:xfrm>
            <a:off x="1" y="1"/>
            <a:ext cx="1876562" cy="813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76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  <p:bldP spid="10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Chapman</dc:creator>
  <cp:lastModifiedBy>Robert Chapman</cp:lastModifiedBy>
  <cp:revision>2</cp:revision>
  <dcterms:created xsi:type="dcterms:W3CDTF">2022-11-10T15:45:21Z</dcterms:created>
  <dcterms:modified xsi:type="dcterms:W3CDTF">2023-02-19T14:58:23Z</dcterms:modified>
</cp:coreProperties>
</file>